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1D41D5-FAE1-404E-81C5-AB6C2AE26207}">
  <a:tblStyle styleId="{5A1D41D5-FAE1-404E-81C5-AB6C2AE26207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0052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Trixie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Trixie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42% of shared induced genes were encoded by the virulence plasmid.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of the charts from our Genome paper that demonstrates the genome similarity between E. coli and S. flexneri.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Jake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Trixie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Trixie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breferencetype.id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66575"/>
            <a:ext cx="8520599" cy="1582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>
                <a:solidFill>
                  <a:srgbClr val="000000"/>
                </a:solidFill>
              </a:rPr>
              <a:t>Analysis via New Gene Database Verifies Gene Expression Changes in Response to Rifamycin Drug in </a:t>
            </a:r>
            <a:r>
              <a:rPr lang="en" sz="3000" b="1" i="1">
                <a:solidFill>
                  <a:srgbClr val="000000"/>
                </a:solidFill>
              </a:rPr>
              <a:t>Shigella flexneri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545025"/>
            <a:ext cx="8520599" cy="83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73763"/>
                </a:solidFill>
              </a:rPr>
              <a:t>Trixie Roque, Jake Woodlee,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73763"/>
                </a:solidFill>
              </a:rPr>
              <a:t>Erich Yanoschik, Kristin Zebrowski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789425" y="3379325"/>
            <a:ext cx="5465399" cy="124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300"/>
              </a:spcBef>
              <a:buNone/>
            </a:pPr>
            <a:r>
              <a:rPr lang="en" b="1">
                <a:solidFill>
                  <a:srgbClr val="666666"/>
                </a:solidFill>
              </a:rPr>
              <a:t>Departments of Biology and Computer Science</a:t>
            </a:r>
          </a:p>
          <a:p>
            <a:pPr lvl="0" algn="ctr" rtl="0">
              <a:spcBef>
                <a:spcPts val="300"/>
              </a:spcBef>
              <a:buNone/>
            </a:pPr>
            <a:r>
              <a:rPr lang="en" b="1">
                <a:solidFill>
                  <a:srgbClr val="666666"/>
                </a:solidFill>
              </a:rPr>
              <a:t>Loyola Marymount University</a:t>
            </a:r>
          </a:p>
          <a:p>
            <a:pPr lvl="0" algn="ctr" rtl="0">
              <a:spcBef>
                <a:spcPts val="300"/>
              </a:spcBef>
              <a:buNone/>
            </a:pPr>
            <a:r>
              <a:rPr lang="en" b="1">
                <a:solidFill>
                  <a:srgbClr val="666666"/>
                </a:solidFill>
              </a:rPr>
              <a:t>December 15, 2015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0" y="193700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500" b="1"/>
              <a:t>GenMAPP Users Originally Reported 416 Genes Not Found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509300" y="1017725"/>
            <a:ext cx="3345000" cy="37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en" sz="1500">
                <a:solidFill>
                  <a:srgbClr val="252525"/>
                </a:solidFill>
                <a:highlight>
                  <a:srgbClr val="FFFFFF"/>
                </a:highlight>
              </a:rPr>
              <a:t>Only ~92 new IDs were found on the XML file using the Excel method described in the QA protocol.</a:t>
            </a:r>
          </a:p>
          <a:p>
            <a: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rgbClr val="252525"/>
              </a:buClr>
              <a:buSzPct val="100000"/>
            </a:pPr>
            <a:r>
              <a:rPr lang="en" sz="1500">
                <a:solidFill>
                  <a:srgbClr val="252525"/>
                </a:solidFill>
                <a:highlight>
                  <a:srgbClr val="FFFFFF"/>
                </a:highlight>
              </a:rPr>
              <a:t> A combination of SF#### and S#### were not found in the XML file and so were not exported.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</a:rPr>
              <a:t>The ~92 genes were observed to be within the &lt;dbReference/&gt; tag with the ID “EnsemblBacteria”.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75" y="1017723"/>
            <a:ext cx="5082705" cy="35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50" y="135725"/>
            <a:ext cx="9144000" cy="102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 b="1"/>
              <a:t>Excel was Used to Identify 92 Missing IDs from the Export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925" y="2181350"/>
            <a:ext cx="5055924" cy="106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Shape 123"/>
          <p:cNvGrpSpPr/>
          <p:nvPr/>
        </p:nvGrpSpPr>
        <p:grpSpPr>
          <a:xfrm>
            <a:off x="811925" y="1159912"/>
            <a:ext cx="2611488" cy="3819825"/>
            <a:chOff x="811925" y="1159912"/>
            <a:chExt cx="2611488" cy="3819825"/>
          </a:xfrm>
        </p:grpSpPr>
        <p:pic>
          <p:nvPicPr>
            <p:cNvPr id="124" name="Shape 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675" y="1159912"/>
              <a:ext cx="2531738" cy="3819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Shape 125"/>
            <p:cNvSpPr/>
            <p:nvPr/>
          </p:nvSpPr>
          <p:spPr>
            <a:xfrm>
              <a:off x="811925" y="1430575"/>
              <a:ext cx="1072800" cy="116099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62375"/>
            <a:ext cx="9144000" cy="85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Changes Were Made in GenMAPPBuilder to Capture Legal IDs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800" y="1256375"/>
            <a:ext cx="4121333" cy="29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875" y="1256375"/>
            <a:ext cx="4345173" cy="292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91875" y="4186825"/>
            <a:ext cx="3509100" cy="37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GenMAPPBuilder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812275" y="4177075"/>
            <a:ext cx="3035400" cy="39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TallyEngine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207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48850" y="780250"/>
            <a:ext cx="8325599" cy="39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i="1">
                <a:solidFill>
                  <a:srgbClr val="B7B7B7"/>
                </a:solidFill>
              </a:rPr>
              <a:t>Shigella flexneri</a:t>
            </a:r>
            <a:r>
              <a:rPr lang="en">
                <a:solidFill>
                  <a:srgbClr val="B7B7B7"/>
                </a:solidFill>
              </a:rPr>
              <a:t>, a genetic relative of </a:t>
            </a:r>
            <a:r>
              <a:rPr lang="en" i="1">
                <a:solidFill>
                  <a:srgbClr val="B7B7B7"/>
                </a:solidFill>
              </a:rPr>
              <a:t>E.coli, </a:t>
            </a:r>
            <a:r>
              <a:rPr lang="en">
                <a:solidFill>
                  <a:srgbClr val="B7B7B7"/>
                </a:solidFill>
              </a:rPr>
              <a:t>is one of the leading causes of death in developing countries.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>
                <a:solidFill>
                  <a:srgbClr val="B7B7B7"/>
                </a:solidFill>
              </a:rPr>
              <a:t>Our project involved creating a database for this specie using various tools.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>
                <a:solidFill>
                  <a:srgbClr val="B7B7B7"/>
                </a:solidFill>
              </a:rPr>
              <a:t>A variety of methods from the course were used to identify as many missing genes from the exports as possible.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b="1">
                <a:solidFill>
                  <a:srgbClr val="000000"/>
                </a:solidFill>
              </a:rPr>
              <a:t>Our analysis through GenMAPP sought to compare results with what was found in microarray data by Fu et al., 2012.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>
                <a:solidFill>
                  <a:srgbClr val="B7B7B7"/>
                </a:solidFill>
              </a:rPr>
              <a:t>Results from running microarray data through the new database validated results from the previous study.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0" y="272000"/>
            <a:ext cx="9070800" cy="7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700" b="1"/>
              <a:t>Rifamycin Antibiotic Is Often Used to treat </a:t>
            </a:r>
            <a:r>
              <a:rPr lang="en" sz="2700" b="1" i="1"/>
              <a:t>Shigella</a:t>
            </a:r>
            <a:r>
              <a:rPr lang="en" sz="2700" b="1"/>
              <a:t>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599" cy="3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4 known species of </a:t>
            </a:r>
            <a:r>
              <a:rPr lang="en" i="1">
                <a:solidFill>
                  <a:schemeClr val="dk1"/>
                </a:solidFill>
              </a:rPr>
              <a:t>Shigella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Intracellular pathogen 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Genes required to invade and spread inside cell are encoded by a virulence plasmid (VP).</a:t>
            </a:r>
          </a:p>
          <a:p>
            <a:pPr marL="457200" lvl="0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>
                <a:solidFill>
                  <a:schemeClr val="dk1"/>
                </a:solidFill>
              </a:rPr>
              <a:t>Infection can be controlled by rifamycin antibiotic.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Pros to rifamycin: low absorption, low toxicity, low interaction</a:t>
            </a:r>
          </a:p>
          <a:p>
            <a:pPr marL="914400" lvl="1" indent="-34290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2 compounds were used: rifampin (RP) and rifaximin (RX)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800">
                <a:solidFill>
                  <a:schemeClr val="dk1"/>
                </a:solidFill>
              </a:rPr>
              <a:t>Drug binds to β-subunit of RNA polymerase and inhibit synthesis.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0" y="0"/>
            <a:ext cx="9144000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/>
              <a:t>Experimental Method Yielded 72 Total Samples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t="3119"/>
          <a:stretch/>
        </p:blipFill>
        <p:spPr>
          <a:xfrm>
            <a:off x="1643187" y="603225"/>
            <a:ext cx="5857626" cy="43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78975"/>
            <a:ext cx="9144000" cy="110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Analysis Sought to Compare Results With a 2012 Study by Fu et al.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90950" y="1340075"/>
            <a:ext cx="8162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2012 study by Fu et al. showed: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Virulence genes were commonly up-regulated.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Normal cell growth and metabolism genes were commonly down-regulated.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Data showed drugs rapidly cease RNA synthesis leading to rapid inhibition of translation parts.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52675"/>
            <a:ext cx="9144000" cy="8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Two Treatments Were Chosen for GenMAPP Based on Sanity Check Results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92075" y="4366850"/>
            <a:ext cx="7424700" cy="3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Table 1. Comparing % genes significantly changed at different p values. 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250" y="1055075"/>
            <a:ext cx="6527500" cy="331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-125" y="1775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500" b="1"/>
              <a:t>Two Criteria Were Created to Make Color Sets in GenMAPP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59400" y="1114525"/>
            <a:ext cx="3741600" cy="29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rgbClr val="000000"/>
                </a:solidFill>
              </a:rPr>
              <a:t>Criteria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Increased [Avg_LogFC] &gt; 0.25 and [P value] &lt; 0.05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Decreased [Avg_LogFC] &lt; -0.25 and [P value] &lt; 0.05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19568"/>
          <a:stretch/>
        </p:blipFill>
        <p:spPr>
          <a:xfrm>
            <a:off x="4444737" y="1114525"/>
            <a:ext cx="4294824" cy="2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4477750" y="4180000"/>
            <a:ext cx="4228800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#. Example color set corresponding to RX-0pt5-10 data.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207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48850" y="780250"/>
            <a:ext cx="8325599" cy="39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i="1" dirty="0">
                <a:solidFill>
                  <a:srgbClr val="B7B7B7"/>
                </a:solidFill>
              </a:rPr>
              <a:t>Shigella flexneri</a:t>
            </a:r>
            <a:r>
              <a:rPr lang="en" dirty="0">
                <a:solidFill>
                  <a:srgbClr val="B7B7B7"/>
                </a:solidFill>
              </a:rPr>
              <a:t>, a genetic relative of </a:t>
            </a:r>
            <a:r>
              <a:rPr lang="en" i="1" dirty="0">
                <a:solidFill>
                  <a:srgbClr val="B7B7B7"/>
                </a:solidFill>
              </a:rPr>
              <a:t>E.coli, </a:t>
            </a:r>
            <a:r>
              <a:rPr lang="en" dirty="0">
                <a:solidFill>
                  <a:srgbClr val="B7B7B7"/>
                </a:solidFill>
              </a:rPr>
              <a:t>is one of the leading causes of death in developing countries.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Our project involved creating a database for this specie using various tools.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A variety of methods from the course were used to identify as many missing genes from the exports as possible.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Our analysis through GenMAPP sought to compare results with what was found in microarray data by Fu et al., 2012.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b="1" dirty="0">
                <a:solidFill>
                  <a:srgbClr val="000000"/>
                </a:solidFill>
              </a:rPr>
              <a:t>Results from running microarray data through the new database validated results from the previous study.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07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48850" y="780249"/>
            <a:ext cx="8325599" cy="51518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i="1" dirty="0">
                <a:solidFill>
                  <a:schemeClr val="dk1"/>
                </a:solidFill>
              </a:rPr>
              <a:t>Shigella flexneri</a:t>
            </a:r>
            <a:r>
              <a:rPr lang="en" dirty="0">
                <a:solidFill>
                  <a:schemeClr val="dk1"/>
                </a:solidFill>
              </a:rPr>
              <a:t>, a genetic relative of </a:t>
            </a:r>
            <a:r>
              <a:rPr lang="en" i="1" dirty="0">
                <a:solidFill>
                  <a:schemeClr val="dk1"/>
                </a:solidFill>
              </a:rPr>
              <a:t>E.coli, </a:t>
            </a:r>
            <a:r>
              <a:rPr lang="en" dirty="0">
                <a:solidFill>
                  <a:schemeClr val="dk1"/>
                </a:solidFill>
              </a:rPr>
              <a:t>is one of the leading causes of death in developing countries.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dirty="0">
                <a:solidFill>
                  <a:srgbClr val="000000"/>
                </a:solidFill>
              </a:rPr>
              <a:t>Our project involved creating a database for this species using various tools.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dirty="0">
                <a:solidFill>
                  <a:srgbClr val="000000"/>
                </a:solidFill>
              </a:rPr>
              <a:t>A variety of methods from the course were used to identify as many missing genes from the exports as possible.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dirty="0">
                <a:solidFill>
                  <a:srgbClr val="000000"/>
                </a:solidFill>
              </a:rPr>
              <a:t>Our analysis through GenMAPP sought to compare results with what was found in microarray data by Fu et al., 2012.</a:t>
            </a:r>
          </a:p>
          <a:p>
            <a:pPr marL="457200" lvl="0" indent="-228600" rt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dirty="0">
                <a:solidFill>
                  <a:srgbClr val="000000"/>
                </a:solidFill>
              </a:rPr>
              <a:t>Results from running microarray data through the new database validated results from the previous study.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1393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600" b="1"/>
              <a:t>RX and RP 0.5-10 Shows Metabolic Processes Increased 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75" y="712075"/>
            <a:ext cx="7338373" cy="421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862" y="832175"/>
            <a:ext cx="6924274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0" y="1134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 Gene MAPP Was Created for RX and RP 0.5-10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0" y="656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600" b="1"/>
              <a:t>RX and RP 0.5-10 Shows Ribosomal Activity Decreased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5" y="675325"/>
            <a:ext cx="8519025" cy="40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350" y="728949"/>
            <a:ext cx="7149275" cy="42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-12" y="1123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 Gene MAPP Was Created for RX and RP 0.5-10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0" y="787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 b="1"/>
              <a:t>RX and RP-1-60 Shows Flagella Production Increased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00" y="689525"/>
            <a:ext cx="7957025" cy="44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0" y="110350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 Gene MAPP Was Created for RX and RP-1-60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787" y="1202175"/>
            <a:ext cx="6526424" cy="33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0" y="126850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RX and RP-1-60 Shows Metabolic Activity Decreased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75750"/>
            <a:ext cx="8628600" cy="422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0" y="12827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 Gene MAPP Was Created for RX and RP-1-60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275" y="864950"/>
            <a:ext cx="6579449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232600"/>
            <a:ext cx="9144000" cy="84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Overall, Our Analysis Was Consistent With The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b="1" dirty="0"/>
              <a:t>Previous Study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106390"/>
            <a:ext cx="8520599" cy="320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RX and RP showed similar effects at both time points and both concentrations.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At 0.5 x MIC at 10 minutes, metabolic processes increased for RX while ribosomal activity substantially decreased. </a:t>
            </a:r>
          </a:p>
          <a:p>
            <a:pPr marL="914400" lvl="1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At 1 x MIC at 60 minutes, flagellar production increased and metabolic activity decreased.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000" dirty="0">
                <a:solidFill>
                  <a:srgbClr val="000000"/>
                </a:solidFill>
              </a:rPr>
              <a:t>Results were consistent overall with the study.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7674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Acknowledgments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467450" y="1685250"/>
            <a:ext cx="6209100" cy="17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We would like to acknowledge Dr. Dahlquist and Dondi for their advice and support on this project.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We would also like to thank the Fall 2015 Biological Databases class for listening!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144200"/>
            <a:ext cx="8520599" cy="87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i="1"/>
              <a:t>Shigella flexneri </a:t>
            </a:r>
            <a:r>
              <a:rPr lang="en" b="1"/>
              <a:t>Causes Major Health Concerns in Developing Countries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60900"/>
            <a:ext cx="45983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 i="1">
                <a:solidFill>
                  <a:schemeClr val="dk1"/>
                </a:solidFill>
              </a:rPr>
              <a:t>Shigella </a:t>
            </a:r>
            <a:r>
              <a:rPr lang="en">
                <a:solidFill>
                  <a:schemeClr val="dk1"/>
                </a:solidFill>
              </a:rPr>
              <a:t>species cause bacillary dysentery and shigellosis in man.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The colon and rectum are the targets of infection.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160 million occurrences are reported annually.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Due to the lack of adequate treatment strategies, the World Health Organization has made an anti-</a:t>
            </a:r>
            <a:r>
              <a:rPr lang="en" i="1">
                <a:solidFill>
                  <a:schemeClr val="dk1"/>
                </a:solidFill>
              </a:rPr>
              <a:t>Shigella </a:t>
            </a:r>
            <a:r>
              <a:rPr lang="en">
                <a:solidFill>
                  <a:schemeClr val="dk1"/>
                </a:solidFill>
              </a:rPr>
              <a:t>vaccine a priority.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339737" y="3734300"/>
            <a:ext cx="3492599" cy="5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Figure 1. Scanning electron micrograph of </a:t>
            </a:r>
            <a:r>
              <a:rPr lang="en" i="1"/>
              <a:t>S. flexneri.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060100" y="4858150"/>
            <a:ext cx="50238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/>
              <a:t>Image from http://www.cdc.gov/ncezid/dfwed/PDFs/Shigella-Overview-508.pdf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0000" y="1504850"/>
            <a:ext cx="3332075" cy="22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0" y="370825"/>
            <a:ext cx="9144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References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506925" y="943525"/>
            <a:ext cx="8308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252525"/>
              </a:buClr>
            </a:pP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Fu H, Liu L, Zhang X, Zhu Y, Zhao L, Peng J, et al. (2012) Common Changes in Global Gene Expression Induced by RNA Polymerase Inhibitors in </a:t>
            </a:r>
            <a:r>
              <a:rPr lang="en" i="1">
                <a:solidFill>
                  <a:srgbClr val="252525"/>
                </a:solidFill>
                <a:highlight>
                  <a:srgbClr val="FFFFFF"/>
                </a:highlight>
              </a:rPr>
              <a:t>shigella flexneri</a:t>
            </a: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. PLoS ONE 7(3): e33240. doi:10.1371/journal.pone.0033240</a:t>
            </a:r>
          </a:p>
          <a:p>
            <a:pPr marL="457200" lvl="0" indent="-228600" rtl="0">
              <a:spcBef>
                <a:spcPts val="0"/>
              </a:spcBef>
              <a:buClr>
                <a:srgbClr val="252525"/>
              </a:buClr>
            </a:pP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Jin, Q., Yuan, Z., Xu, J., Wang, Y., Shen, Y., Lu, W., … Yu, J. (2002). Genome sequence of </a:t>
            </a:r>
            <a:r>
              <a:rPr lang="en" i="1">
                <a:solidFill>
                  <a:srgbClr val="252525"/>
                </a:solidFill>
                <a:highlight>
                  <a:srgbClr val="FFFFFF"/>
                </a:highlight>
              </a:rPr>
              <a:t>Shigella flexneri</a:t>
            </a: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 2a: insights into pathogenicity through comparison with genomes of Escherichia coli K12 and O157. Nucleic Acids Research, 30(20), 4432–4441.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>
                <a:solidFill>
                  <a:srgbClr val="252525"/>
                </a:solidFill>
                <a:highlight>
                  <a:srgbClr val="FFFFFF"/>
                </a:highlight>
              </a:rPr>
              <a:t>S. flexneri </a:t>
            </a:r>
            <a:r>
              <a:rPr lang="en">
                <a:solidFill>
                  <a:srgbClr val="252525"/>
                </a:solidFill>
                <a:highlight>
                  <a:srgbClr val="FFFFFF"/>
                </a:highlight>
              </a:rPr>
              <a:t>image from</a:t>
            </a:r>
            <a:r>
              <a:rPr lang="en">
                <a:solidFill>
                  <a:srgbClr val="000000"/>
                </a:solidFill>
              </a:rPr>
              <a:t>: http://www.cdc.gov/ncezid/dfwed/PDFs/Shigella-Overview-508.pdf.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Numerical Comparison of the Chromosomes of </a:t>
            </a:r>
            <a:r>
              <a:rPr lang="en" sz="2400" b="1" i="1"/>
              <a:t>S. flexneri</a:t>
            </a:r>
            <a:r>
              <a:rPr lang="en" sz="2400" b="1"/>
              <a:t> and </a:t>
            </a:r>
            <a:r>
              <a:rPr lang="en" sz="2400" b="1" i="1"/>
              <a:t>E. coli </a:t>
            </a:r>
            <a:r>
              <a:rPr lang="en" sz="2400" b="1"/>
              <a:t>Reveal their Similarities and Differences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75" y="872224"/>
            <a:ext cx="2783724" cy="4171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07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48850" y="780250"/>
            <a:ext cx="8325599" cy="39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i="1" dirty="0">
                <a:solidFill>
                  <a:srgbClr val="B7B7B7"/>
                </a:solidFill>
              </a:rPr>
              <a:t>Shigella flexneri</a:t>
            </a:r>
            <a:r>
              <a:rPr lang="en" dirty="0">
                <a:solidFill>
                  <a:srgbClr val="B7B7B7"/>
                </a:solidFill>
              </a:rPr>
              <a:t>, a genetic relative of </a:t>
            </a:r>
            <a:r>
              <a:rPr lang="en" i="1" dirty="0">
                <a:solidFill>
                  <a:srgbClr val="B7B7B7"/>
                </a:solidFill>
              </a:rPr>
              <a:t>E.coli, </a:t>
            </a:r>
            <a:r>
              <a:rPr lang="en" dirty="0">
                <a:solidFill>
                  <a:srgbClr val="B7B7B7"/>
                </a:solidFill>
              </a:rPr>
              <a:t>is one of the leading causes of death in developing countries.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b="1" dirty="0">
                <a:solidFill>
                  <a:srgbClr val="000000"/>
                </a:solidFill>
              </a:rPr>
              <a:t>Our project involved creating a database for this species using various tools.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A variety of methods from the course were used to identify as many missing genes from the exports as possible.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Our analysis through GenMAPP sought to compare results with what was found in microarray data by Fu et al., 2012.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Results from running microarray data through the new database validated results from the previous study.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8000" y="45425"/>
            <a:ext cx="8979600" cy="73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/>
              <a:t>S. flexneri</a:t>
            </a:r>
            <a:r>
              <a:rPr lang="en" sz="2400" b="1"/>
              <a:t> Relational Database </a:t>
            </a:r>
            <a:r>
              <a:rPr lang="en" sz="2400" b="1">
                <a:solidFill>
                  <a:schemeClr val="dk1"/>
                </a:solidFill>
              </a:rPr>
              <a:t>Schema Gives a Tree-like Structure to the Tables in the .gdb File 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474" y="784325"/>
            <a:ext cx="5752650" cy="430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OrderedLocusNames Differ Slightly Between TallyEngine and XMLPipeDB Match</a:t>
            </a:r>
          </a:p>
        </p:txBody>
      </p:sp>
      <p:graphicFrame>
        <p:nvGraphicFramePr>
          <p:cNvPr id="95" name="Shape 95"/>
          <p:cNvGraphicFramePr/>
          <p:nvPr/>
        </p:nvGraphicFramePr>
        <p:xfrm>
          <a:off x="358400" y="1547962"/>
          <a:ext cx="3590700" cy="3101501"/>
        </p:xfrm>
        <a:graphic>
          <a:graphicData uri="http://schemas.openxmlformats.org/drawingml/2006/table">
            <a:tbl>
              <a:tblPr>
                <a:noFill/>
                <a:tableStyleId>{5A1D41D5-FAE1-404E-81C5-AB6C2AE26207}</a:tableStyleId>
              </a:tblPr>
              <a:tblGrid>
                <a:gridCol w="1601425"/>
                <a:gridCol w="1989275"/>
              </a:tblGrid>
              <a:tr h="6827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Number of OrderedLocus IDs</a:t>
                      </a:r>
                    </a:p>
                  </a:txBody>
                  <a:tcPr marL="91425" marR="91425" marT="91425" marB="91425"/>
                </a:tc>
              </a:tr>
              <a:tr h="4429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XMLPipeDB Match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7569</a:t>
                      </a:r>
                    </a:p>
                  </a:txBody>
                  <a:tcPr marL="91425" marR="91425" marT="91425" marB="91425"/>
                </a:tc>
              </a:tr>
              <a:tr h="4386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TallyEngine (UniProt)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7660</a:t>
                      </a:r>
                    </a:p>
                  </a:txBody>
                  <a:tcPr marL="91425" marR="91425" marT="91425" marB="91425"/>
                </a:tc>
              </a:tr>
              <a:tr h="5962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TallyEngine (PostgreSQL)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7660</a:t>
                      </a:r>
                    </a:p>
                  </a:txBody>
                  <a:tcPr marL="91425" marR="91425" marT="91425" marB="91425"/>
                </a:tc>
              </a:tr>
              <a:tr h="4429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OriginalRowCounts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7661</a:t>
                      </a:r>
                    </a:p>
                  </a:txBody>
                  <a:tcPr marL="91425" marR="91425" marT="91425" marB="91425"/>
                </a:tc>
              </a:tr>
              <a:tr h="4429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external MOD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highlight>
                            <a:srgbClr val="FFFFFF"/>
                          </a:highlight>
                        </a:rPr>
                        <a:t>5984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6" name="Shape 96"/>
          <p:cNvSpPr txBox="1"/>
          <p:nvPr/>
        </p:nvSpPr>
        <p:spPr>
          <a:xfrm>
            <a:off x="4065950" y="1158225"/>
            <a:ext cx="47787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dk1"/>
                </a:solidFill>
                <a:highlight>
                  <a:srgbClr val="F9F9F9"/>
                </a:highlight>
                <a:latin typeface="Arial Black"/>
                <a:ea typeface="Arial Black"/>
                <a:cs typeface="Arial Black"/>
                <a:sym typeface="Arial Black"/>
              </a:rPr>
              <a:t>Match regex: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  <a:highlight>
                  <a:srgbClr val="F9F9F9"/>
                </a:highlight>
                <a:latin typeface="Courier New"/>
                <a:ea typeface="Courier New"/>
                <a:cs typeface="Courier New"/>
                <a:sym typeface="Courier New"/>
              </a:rPr>
              <a:t>java -jar xmlpipedb-match-1.1.1/xmlpipedb-match-1.1.1.jar "(CP|SF?)[0-9][0-9][0-9][0-9](\.[0-9])?(/|&lt;/name&gt;)" &lt; uniprot-proteome%3AUP000001006.xml &gt; shigella_flexneri_results.txt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50">
              <a:solidFill>
                <a:schemeClr val="dk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4065950" y="2640525"/>
            <a:ext cx="4849200" cy="215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dk1"/>
                </a:solidFill>
                <a:highlight>
                  <a:srgbClr val="F9F9F9"/>
                </a:highlight>
                <a:latin typeface="Arial Black"/>
                <a:ea typeface="Arial Black"/>
                <a:cs typeface="Arial Black"/>
                <a:sym typeface="Arial Black"/>
              </a:rPr>
              <a:t>PGAdmin III query: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ct val="157142"/>
              <a:buFont typeface="Arial"/>
              <a:buNone/>
            </a:pPr>
            <a:r>
              <a:rPr lang="en" sz="7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elect count(value) from (select value from genenametype where type = 'ordered locus' and value ~ '(CP|SF?)[0-9][0-9][0-9][0-9](\.[0-9])?' union select extra as value from (select propertytype.value as extra from propertytype inner join dbreferencetype on propertytype.dbreferencetype_property_hjid = dbreferencetype.hjid where dbreferencetype.type = 'EnsemblBacteria' and </a:t>
            </a:r>
            <a:r>
              <a:rPr lang="en" sz="800" u="sng">
                <a:solidFill>
                  <a:srgbClr val="1155C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dbreferencetype.id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~ 'AAN[0-9][0-9][0-9][0-9][0-9]' and propertytype.type = 'gene ID' and propertytype.value ~ 'SF[0-9][0-9][0-9][0-9]') as f left join (select value from genenametype where type = 'ordered locus' and value ~ '(CP|SF?)[0-9][0-9][0-9][0-9](\.[0-9])?') as g on f.extra = g.value where g.value is null) as combined;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800">
              <a:solidFill>
                <a:schemeClr val="dk1"/>
              </a:solidFill>
              <a:highlight>
                <a:srgbClr val="F9F9F9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0" y="96650"/>
            <a:ext cx="9144000" cy="9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TallyEngine Provides a Table to Summarize the Counts for Important IDs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047" y="1139703"/>
            <a:ext cx="3545499" cy="374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2075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Outline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48850" y="780250"/>
            <a:ext cx="8325599" cy="390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i="1" dirty="0">
                <a:solidFill>
                  <a:srgbClr val="B7B7B7"/>
                </a:solidFill>
              </a:rPr>
              <a:t>Shigella flexneri</a:t>
            </a:r>
            <a:r>
              <a:rPr lang="en" dirty="0">
                <a:solidFill>
                  <a:srgbClr val="B7B7B7"/>
                </a:solidFill>
              </a:rPr>
              <a:t>, a genetic relative of </a:t>
            </a:r>
            <a:r>
              <a:rPr lang="en" i="1" dirty="0">
                <a:solidFill>
                  <a:srgbClr val="B7B7B7"/>
                </a:solidFill>
              </a:rPr>
              <a:t>E.coli, </a:t>
            </a:r>
            <a:r>
              <a:rPr lang="en" dirty="0">
                <a:solidFill>
                  <a:srgbClr val="B7B7B7"/>
                </a:solidFill>
              </a:rPr>
              <a:t>is one of the leading causes of death in developing countries.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Our project involved creating a database for this specie using various tools.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romanUcPeriod"/>
            </a:pPr>
            <a:r>
              <a:rPr lang="en" b="1" dirty="0">
                <a:solidFill>
                  <a:srgbClr val="000000"/>
                </a:solidFill>
              </a:rPr>
              <a:t>A variety of methods from the course were used to identify as many missing genes from the exports as possible.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B7B7B7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Our analysis through GenMAPP sought to compare results with what was found in microarray data by Fu et al., 2012.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AutoNum type="romanUcPeriod"/>
            </a:pPr>
            <a:r>
              <a:rPr lang="en" dirty="0">
                <a:solidFill>
                  <a:srgbClr val="B7B7B7"/>
                </a:solidFill>
              </a:rPr>
              <a:t>Results from running microarray data through the new database validated results from the previous study.</a:t>
            </a:r>
            <a:r>
              <a:rPr lang="en" dirty="0">
                <a:solidFill>
                  <a:srgbClr val="999999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1454</Words>
  <Application>Microsoft Macintosh PowerPoint</Application>
  <PresentationFormat>On-screen Show (16:9)</PresentationFormat>
  <Paragraphs>121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 Black</vt:lpstr>
      <vt:lpstr>simple-light-2</vt:lpstr>
      <vt:lpstr>Analysis via New Gene Database Verifies Gene Expression Changes in Response to Rifamycin Drug in Shigella flexneri</vt:lpstr>
      <vt:lpstr>Outline</vt:lpstr>
      <vt:lpstr>Shigella flexneri Causes Major Health Concerns in Developing Countries</vt:lpstr>
      <vt:lpstr>Numerical Comparison of the Chromosomes of S. flexneri and E. coli Reveal their Similarities and Differences</vt:lpstr>
      <vt:lpstr>Outline</vt:lpstr>
      <vt:lpstr>PowerPoint Presentation</vt:lpstr>
      <vt:lpstr>OrderedLocusNames Differ Slightly Between TallyEngine and XMLPipeDB Match</vt:lpstr>
      <vt:lpstr>TallyEngine Provides a Table to Summarize the Counts for Important IDs</vt:lpstr>
      <vt:lpstr>Outline</vt:lpstr>
      <vt:lpstr>GenMAPP Users Originally Reported 416 Genes Not Found</vt:lpstr>
      <vt:lpstr>Excel was Used to Identify 92 Missing IDs from the Export</vt:lpstr>
      <vt:lpstr>Changes Were Made in GenMAPPBuilder to Capture Legal IDs </vt:lpstr>
      <vt:lpstr>Outline</vt:lpstr>
      <vt:lpstr>Rifamycin Antibiotic Is Often Used to treat Shigella </vt:lpstr>
      <vt:lpstr>PowerPoint Presentation</vt:lpstr>
      <vt:lpstr>Analysis Sought to Compare Results With a 2012 Study by Fu et al. </vt:lpstr>
      <vt:lpstr>Two Treatments Were Chosen for GenMAPP Based on Sanity Check Results</vt:lpstr>
      <vt:lpstr>Two Criteria Were Created to Make Color Sets in GenMAPP </vt:lpstr>
      <vt:lpstr>Outline</vt:lpstr>
      <vt:lpstr>RX and RP 0.5-10 Shows Metabolic Processes Increased </vt:lpstr>
      <vt:lpstr>A Gene MAPP Was Created for RX and RP 0.5-10</vt:lpstr>
      <vt:lpstr>RX and RP 0.5-10 Shows Ribosomal Activity Decreased</vt:lpstr>
      <vt:lpstr>A Gene MAPP Was Created for RX and RP 0.5-10</vt:lpstr>
      <vt:lpstr>RX and RP-1-60 Shows Flagella Production Increased</vt:lpstr>
      <vt:lpstr>A Gene MAPP Was Created for RX and RP-1-60</vt:lpstr>
      <vt:lpstr>RX and RP-1-60 Shows Metabolic Activity Decreased</vt:lpstr>
      <vt:lpstr>A Gene MAPP Was Created for RX and RP-1-60</vt:lpstr>
      <vt:lpstr>Overall, Our Analysis Was Consistent With The  Previous Study</vt:lpstr>
      <vt:lpstr>Acknowledgments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via New Gene Database Verifies Gene Expression Changes in Response to Rifamycin Drug in Shigella flexneri</dc:title>
  <cp:lastModifiedBy>Kristin Zebrowski</cp:lastModifiedBy>
  <cp:revision>1</cp:revision>
  <dcterms:modified xsi:type="dcterms:W3CDTF">2015-12-15T07:30:35Z</dcterms:modified>
</cp:coreProperties>
</file>