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32"/>
  </p:notesMasterIdLst>
  <p:handoutMasterIdLst>
    <p:handoutMasterId r:id="rId33"/>
  </p:handoutMasterIdLst>
  <p:sldIdLst>
    <p:sldId id="325" r:id="rId2"/>
    <p:sldId id="331" r:id="rId3"/>
    <p:sldId id="334" r:id="rId4"/>
    <p:sldId id="381" r:id="rId5"/>
    <p:sldId id="361" r:id="rId6"/>
    <p:sldId id="369" r:id="rId7"/>
    <p:sldId id="363" r:id="rId8"/>
    <p:sldId id="385" r:id="rId9"/>
    <p:sldId id="398" r:id="rId10"/>
    <p:sldId id="375" r:id="rId11"/>
    <p:sldId id="377" r:id="rId12"/>
    <p:sldId id="379" r:id="rId13"/>
    <p:sldId id="399" r:id="rId14"/>
    <p:sldId id="393" r:id="rId15"/>
    <p:sldId id="394" r:id="rId16"/>
    <p:sldId id="389" r:id="rId17"/>
    <p:sldId id="392" r:id="rId18"/>
    <p:sldId id="397" r:id="rId19"/>
    <p:sldId id="373" r:id="rId20"/>
    <p:sldId id="370" r:id="rId21"/>
    <p:sldId id="372" r:id="rId22"/>
    <p:sldId id="386" r:id="rId23"/>
    <p:sldId id="335" r:id="rId24"/>
    <p:sldId id="395" r:id="rId25"/>
    <p:sldId id="329" r:id="rId26"/>
    <p:sldId id="384" r:id="rId27"/>
    <p:sldId id="390" r:id="rId28"/>
    <p:sldId id="353" r:id="rId29"/>
    <p:sldId id="357" r:id="rId30"/>
    <p:sldId id="396" r:id="rId31"/>
  </p:sldIdLst>
  <p:sldSz cx="9144000" cy="6858000" type="screen4x3"/>
  <p:notesSz cx="6858000" cy="9144000"/>
  <p:custDataLst>
    <p:tags r:id="rId34"/>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F8A"/>
    <a:srgbClr val="227A8A"/>
    <a:srgbClr val="186072"/>
    <a:srgbClr val="2A5B87"/>
    <a:srgbClr val="227A8F"/>
    <a:srgbClr val="3973A5"/>
    <a:srgbClr val="295982"/>
    <a:srgbClr val="2E608E"/>
    <a:srgbClr val="3972A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79390" autoAdjust="0"/>
  </p:normalViewPr>
  <p:slideViewPr>
    <p:cSldViewPr snapToGrid="0" snapToObjects="1">
      <p:cViewPr>
        <p:scale>
          <a:sx n="60" d="100"/>
          <a:sy n="60" d="100"/>
        </p:scale>
        <p:origin x="-1930" y="-437"/>
      </p:cViewPr>
      <p:guideLst>
        <p:guide orient="horz" pos="2160"/>
        <p:guide pos="2880"/>
      </p:guideLst>
    </p:cSldViewPr>
  </p:slideViewPr>
  <p:outlineViewPr>
    <p:cViewPr>
      <p:scale>
        <a:sx n="33" d="100"/>
        <a:sy n="33" d="100"/>
      </p:scale>
      <p:origin x="0" y="474"/>
    </p:cViewPr>
    <p:sldLst>
      <p:sld r:id="rId1" collapse="1"/>
    </p:sldLst>
  </p:outlineViewPr>
  <p:notesTextViewPr>
    <p:cViewPr>
      <p:scale>
        <a:sx n="100" d="100"/>
        <a:sy n="100" d="100"/>
      </p:scale>
      <p:origin x="0" y="0"/>
    </p:cViewPr>
  </p:notesTextViewPr>
  <p:sorterViewPr>
    <p:cViewPr>
      <p:scale>
        <a:sx n="100" d="100"/>
        <a:sy n="100" d="100"/>
      </p:scale>
      <p:origin x="0" y="2080"/>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9/6/2016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dirty="0" smtClean="0"/>
              <a:t>In this case, poor data management (lack of back-ups and documentation) increased </a:t>
            </a:r>
            <a:r>
              <a:rPr lang="en-US" dirty="0" smtClean="0"/>
              <a:t>costs</a:t>
            </a:r>
            <a:r>
              <a:rPr lang="en-US" baseline="0" dirty="0" smtClean="0"/>
              <a:t> and valuable data were potentially lost.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dirty="0" smtClean="0"/>
              <a:t>In</a:t>
            </a:r>
            <a:r>
              <a:rPr lang="en-US" baseline="0" dirty="0" smtClean="0"/>
              <a:t> this example, time (and money) could have been saved if each GPS inventory had sufficient metadata to enable appropriate re-use.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data management supports transparency</a:t>
            </a:r>
            <a:r>
              <a:rPr lang="en-US" baseline="0" dirty="0" smtClean="0"/>
              <a:t> and reproducibility of results. In this example, good data management (the field notes, data approval records, etc.) helped to support court testimony. </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13</a:t>
            </a:fld>
            <a:endParaRPr lang="en-US"/>
          </a:p>
        </p:txBody>
      </p:sp>
    </p:spTree>
    <p:extLst>
      <p:ext uri="{BB962C8B-B14F-4D97-AF65-F5344CB8AC3E}">
        <p14:creationId xmlns:p14="http://schemas.microsoft.com/office/powerpoint/2010/main" val="288629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science, transparency,</a:t>
            </a:r>
            <a:r>
              <a:rPr lang="en-US" baseline="0" dirty="0" smtClean="0"/>
              <a:t> and reproducibility of results are becoming increasingly important outside of academia, as the media and public have interest in how public research dollars are spent, and how scientific conclusions/evidence affect the real world.</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14</a:t>
            </a:fld>
            <a:endParaRPr lang="en-US"/>
          </a:p>
        </p:txBody>
      </p:sp>
    </p:spTree>
    <p:extLst>
      <p:ext uri="{BB962C8B-B14F-4D97-AF65-F5344CB8AC3E}">
        <p14:creationId xmlns:p14="http://schemas.microsoft.com/office/powerpoint/2010/main" val="127571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177F8A"/>
              </a:buClr>
              <a:buSzPct val="100000"/>
            </a:pPr>
            <a:r>
              <a:rPr lang="en-US" sz="2400" dirty="0" smtClean="0">
                <a:ea typeface="ＭＳ Ｐゴシック" pitchFamily="34" charset="-128"/>
              </a:rPr>
              <a:t>Aside from reproducibility</a:t>
            </a:r>
            <a:r>
              <a:rPr lang="en-US" sz="2400" baseline="0" dirty="0" smtClean="0">
                <a:ea typeface="ＭＳ Ｐゴシック" pitchFamily="34" charset="-128"/>
              </a:rPr>
              <a:t> and transparency (though both excellent reasons!), good data management provides many benefits to the researcher.</a:t>
            </a:r>
            <a:endParaRPr lang="en-US" sz="2400"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
                <a:srgbClr val="177F8A"/>
              </a:buClr>
              <a:buSzPct val="100000"/>
              <a:buFontTx/>
              <a:buNone/>
              <a:tabLst/>
              <a:defRPr/>
            </a:pPr>
            <a:r>
              <a:rPr lang="en-US" sz="2400" dirty="0" smtClean="0">
                <a:ea typeface="ＭＳ Ｐゴシック" pitchFamily="34" charset="-128"/>
              </a:rPr>
              <a:t>Aside from reproducibility</a:t>
            </a:r>
            <a:r>
              <a:rPr lang="en-US" sz="2400" baseline="0" dirty="0" smtClean="0">
                <a:ea typeface="ＭＳ Ｐゴシック" pitchFamily="34" charset="-128"/>
              </a:rPr>
              <a:t> and transparency (though both excellent reasons!), good data management provides many benefits to the researcher.</a:t>
            </a:r>
            <a:endParaRPr lang="en-US" sz="2400" dirty="0" smtClean="0">
              <a:ea typeface="ＭＳ Ｐゴシック" pitchFamily="34" charset="-128"/>
            </a:endParaRPr>
          </a:p>
          <a:p>
            <a:pPr>
              <a:buClr>
                <a:srgbClr val="177F8A"/>
              </a:buClr>
              <a:buSzPct val="100000"/>
            </a:pPr>
            <a:endParaRPr lang="en-US" sz="2400" dirty="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Data management and sharing</a:t>
            </a:r>
            <a:r>
              <a:rPr lang="en-US" sz="1200" kern="1200" baseline="0" dirty="0" smtClean="0">
                <a:solidFill>
                  <a:schemeClr val="tx1"/>
                </a:solidFill>
                <a:latin typeface="+mn-lt"/>
                <a:ea typeface="ＭＳ Ｐゴシック" charset="-128"/>
                <a:cs typeface="ＭＳ Ｐゴシック" charset="-128"/>
              </a:rPr>
              <a:t> help advance science through re-use…</a:t>
            </a:r>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17</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management</a:t>
            </a:r>
            <a:r>
              <a:rPr lang="en-US" baseline="0" dirty="0" smtClean="0"/>
              <a:t> and organization facilitate archiving, sharing, and publishing of data. These activities feed data re-use and reproducibility in science.</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18</a:t>
            </a:fld>
            <a:endParaRPr lang="en-US"/>
          </a:p>
        </p:txBody>
      </p:sp>
    </p:spTree>
    <p:extLst>
      <p:ext uri="{BB962C8B-B14F-4D97-AF65-F5344CB8AC3E}">
        <p14:creationId xmlns:p14="http://schemas.microsoft.com/office/powerpoint/2010/main" val="402480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abundance of data and metadata (if it</a:t>
            </a:r>
            <a:r>
              <a:rPr lang="en-US" baseline="0" dirty="0" smtClean="0"/>
              <a:t> is done) that end up in filing cabinets, on discarded hard drives, in hard-copy journals on the library </a:t>
            </a:r>
            <a:r>
              <a:rPr lang="en-US" baseline="0" dirty="0" smtClean="0"/>
              <a:t>shelves (or </a:t>
            </a:r>
            <a:r>
              <a:rPr lang="en-US" baseline="0" dirty="0" smtClean="0"/>
              <a:t>on the </a:t>
            </a:r>
            <a:r>
              <a:rPr lang="en-US" baseline="0" dirty="0" smtClean="0"/>
              <a:t>web), </a:t>
            </a:r>
            <a:r>
              <a:rPr lang="en-US" baseline="0" dirty="0" smtClean="0"/>
              <a:t>but many are </a:t>
            </a:r>
            <a:r>
              <a:rPr lang="en-US" baseline="0" dirty="0" smtClean="0"/>
              <a:t>subscription-only </a:t>
            </a:r>
            <a:r>
              <a:rPr lang="en-US" baseline="0" dirty="0" smtClean="0"/>
              <a:t>journals.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19</a:t>
            </a:fld>
            <a:endParaRPr lang="en-US"/>
          </a:p>
        </p:txBody>
      </p:sp>
    </p:spTree>
    <p:extLst>
      <p:ext uri="{BB962C8B-B14F-4D97-AF65-F5344CB8AC3E}">
        <p14:creationId xmlns:p14="http://schemas.microsoft.com/office/powerpoint/2010/main" val="240858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should be properly</a:t>
            </a:r>
            <a:r>
              <a:rPr lang="en-US" baseline="0" dirty="0" smtClean="0"/>
              <a:t> managed and eventually be placed where they are accessible, understandable, and re-usable. </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20</a:t>
            </a:fld>
            <a:endParaRPr lang="en-US"/>
          </a:p>
        </p:txBody>
      </p:sp>
    </p:spTree>
    <p:extLst>
      <p:ext uri="{BB962C8B-B14F-4D97-AF65-F5344CB8AC3E}">
        <p14:creationId xmlns:p14="http://schemas.microsoft.com/office/powerpoint/2010/main" val="229864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109728" indent="0" eaLnBrk="1" hangingPunct="1">
              <a:lnSpc>
                <a:spcPct val="80000"/>
              </a:lnSpc>
              <a:buClr>
                <a:schemeClr val="accent1">
                  <a:lumMod val="75000"/>
                </a:schemeClr>
              </a:buClr>
              <a:buSzPct val="95000"/>
              <a:buNone/>
              <a:defRPr/>
            </a:pPr>
            <a:r>
              <a:rPr lang="en-US" dirty="0" smtClean="0"/>
              <a:t>UK Data Archive: http://www.data-archive.ac.uk/</a:t>
            </a:r>
          </a:p>
          <a:p>
            <a:pPr marL="109728" indent="0" eaLnBrk="1" hangingPunct="1">
              <a:lnSpc>
                <a:spcPct val="80000"/>
              </a:lnSpc>
              <a:buClr>
                <a:schemeClr val="accent1">
                  <a:lumMod val="75000"/>
                </a:schemeClr>
              </a:buClr>
              <a:buSzPct val="95000"/>
              <a:buNone/>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smtClean="0">
                <a:solidFill>
                  <a:schemeClr val="accent1"/>
                </a:solidFill>
                <a:ea typeface="ＭＳ Ｐゴシック" pitchFamily="34" charset="-128"/>
              </a:rPr>
              <a:t>By</a:t>
            </a:r>
            <a:r>
              <a:rPr lang="en-US" u="none" baseline="0" dirty="0" smtClean="0">
                <a:solidFill>
                  <a:schemeClr val="accent1"/>
                </a:solidFill>
                <a:ea typeface="ＭＳ Ｐゴシック" pitchFamily="34" charset="-128"/>
              </a:rPr>
              <a:t> re-using data collected from a variety of sources – </a:t>
            </a:r>
            <a:r>
              <a:rPr lang="en-US" u="none" baseline="0" dirty="0" err="1" smtClean="0">
                <a:solidFill>
                  <a:schemeClr val="accent1"/>
                </a:solidFill>
                <a:ea typeface="ＭＳ Ｐゴシック" pitchFamily="34" charset="-128"/>
              </a:rPr>
              <a:t>eBird</a:t>
            </a:r>
            <a:r>
              <a:rPr lang="en-US" u="none" baseline="0" dirty="0" smtClean="0">
                <a:solidFill>
                  <a:schemeClr val="accent1"/>
                </a:solidFill>
                <a:ea typeface="ＭＳ Ｐゴシック" pitchFamily="34" charset="-128"/>
              </a:rPr>
              <a:t> database, land cover data, meteorology, and remotely </a:t>
            </a:r>
            <a:r>
              <a:rPr lang="en-US" u="none" baseline="0" dirty="0" smtClean="0">
                <a:solidFill>
                  <a:schemeClr val="accent1"/>
                </a:solidFill>
                <a:ea typeface="ＭＳ Ｐゴシック" pitchFamily="34" charset="-128"/>
              </a:rPr>
              <a:t>sensed by NASA – this project </a:t>
            </a:r>
            <a:r>
              <a:rPr lang="en-US" u="none" baseline="0" dirty="0" smtClean="0">
                <a:solidFill>
                  <a:schemeClr val="accent1"/>
                </a:solidFill>
                <a:ea typeface="ＭＳ Ｐゴシック" pitchFamily="34" charset="-128"/>
              </a:rPr>
              <a:t>was able to compile and process the data using </a:t>
            </a:r>
            <a:r>
              <a:rPr lang="en-US" u="none" baseline="0" dirty="0" err="1" smtClean="0">
                <a:solidFill>
                  <a:schemeClr val="accent1"/>
                </a:solidFill>
                <a:ea typeface="ＭＳ Ｐゴシック" pitchFamily="34" charset="-128"/>
              </a:rPr>
              <a:t>supercomputering</a:t>
            </a:r>
            <a:r>
              <a:rPr lang="en-US" u="none" baseline="0" dirty="0" smtClean="0">
                <a:solidFill>
                  <a:schemeClr val="accent1"/>
                </a:solidFill>
                <a:ea typeface="ＭＳ Ｐゴシック" pitchFamily="34" charset="-128"/>
              </a:rPr>
              <a:t> to determine bird migration routes for particular species. </a:t>
            </a: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cs typeface="+mn-cs"/>
              </a:rPr>
              <a:t>Research data has unknown</a:t>
            </a:r>
            <a:r>
              <a:rPr lang="en-US" baseline="0" dirty="0" smtClean="0">
                <a:cs typeface="+mn-cs"/>
              </a:rPr>
              <a:t> potential future value. New technology and analysis methods may be used to re-analyze data, leading (potentially) to new discoveries. </a:t>
            </a:r>
          </a:p>
          <a:p>
            <a:pPr>
              <a:defRPr/>
            </a:pPr>
            <a:endParaRPr lang="en-US" baseline="0" dirty="0" smtClean="0">
              <a:cs typeface="+mn-cs"/>
            </a:endParaRPr>
          </a:p>
          <a:p>
            <a:pPr>
              <a:defRPr/>
            </a:pPr>
            <a:r>
              <a:rPr lang="en-US" baseline="0" dirty="0" smtClean="0">
                <a:cs typeface="+mn-cs"/>
              </a:rPr>
              <a:t>Source: https://www.sciencenews.org/article/planet-hidden-hubble-archives</a:t>
            </a: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data lifecycle illustrates stages</a:t>
            </a:r>
            <a:r>
              <a:rPr lang="en-US" baseline="0" dirty="0" smtClean="0"/>
              <a:t> through which well-managed data passes from the inception of a research project to its conclusion. In the reality of science research, the stages do not always follow a continuous circle. </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smtClean="0">
                <a:solidFill>
                  <a:schemeClr val="accent1"/>
                </a:solidFill>
                <a:ea typeface="ＭＳ Ｐゴシック" pitchFamily="34" charset="-128"/>
              </a:rPr>
              <a:t>The rest of the DataONE</a:t>
            </a:r>
            <a:r>
              <a:rPr lang="en-US" u="none" baseline="0" dirty="0" smtClean="0">
                <a:solidFill>
                  <a:schemeClr val="accent1"/>
                </a:solidFill>
                <a:ea typeface="ＭＳ Ｐゴシック" pitchFamily="34" charset="-128"/>
              </a:rPr>
              <a:t> Education Modules, handouts, and hands-on </a:t>
            </a:r>
            <a:r>
              <a:rPr lang="en-US" u="none" baseline="0" dirty="0" smtClean="0">
                <a:solidFill>
                  <a:schemeClr val="accent1"/>
                </a:solidFill>
                <a:ea typeface="ＭＳ Ｐゴシック" pitchFamily="34" charset="-128"/>
              </a:rPr>
              <a:t>exercises </a:t>
            </a:r>
            <a:r>
              <a:rPr lang="en-US" u="none" baseline="0" dirty="0" smtClean="0">
                <a:solidFill>
                  <a:schemeClr val="accent1"/>
                </a:solidFill>
                <a:ea typeface="ＭＳ Ｐゴシック" pitchFamily="34" charset="-128"/>
              </a:rPr>
              <a:t>are available at: https://www.dataone.org/education-modules</a:t>
            </a: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27</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28</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4294967295"/>
          </p:nvPr>
        </p:nvSpPr>
        <p:spPr bwMode="auto">
          <a:xfrm>
            <a:off x="3886410" y="8686643"/>
            <a:ext cx="2971591" cy="457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7" tIns="44774" rIns="89547" bIns="44774"/>
          <a:lstStyle>
            <a:lvl1pPr defTabSz="913392">
              <a:defRPr sz="4000">
                <a:solidFill>
                  <a:schemeClr val="tx1"/>
                </a:solidFill>
                <a:latin typeface="Arial" charset="0"/>
                <a:ea typeface="ＭＳ Ｐゴシック" charset="0"/>
                <a:cs typeface="ＭＳ Ｐゴシック" charset="0"/>
              </a:defRPr>
            </a:lvl1pPr>
            <a:lvl2pPr marL="734480" indent="-282492" defTabSz="913392">
              <a:defRPr sz="4000">
                <a:solidFill>
                  <a:schemeClr val="tx1"/>
                </a:solidFill>
                <a:latin typeface="Arial" charset="0"/>
                <a:ea typeface="ＭＳ Ｐゴシック" charset="0"/>
              </a:defRPr>
            </a:lvl2pPr>
            <a:lvl3pPr marL="1129970" indent="-225994" defTabSz="913392">
              <a:defRPr sz="4000">
                <a:solidFill>
                  <a:schemeClr val="tx1"/>
                </a:solidFill>
                <a:latin typeface="Arial" charset="0"/>
                <a:ea typeface="ＭＳ Ｐゴシック" charset="0"/>
              </a:defRPr>
            </a:lvl3pPr>
            <a:lvl4pPr marL="1581958" indent="-225994" defTabSz="913392">
              <a:defRPr sz="4000">
                <a:solidFill>
                  <a:schemeClr val="tx1"/>
                </a:solidFill>
                <a:latin typeface="Arial" charset="0"/>
                <a:ea typeface="ＭＳ Ｐゴシック" charset="0"/>
              </a:defRPr>
            </a:lvl4pPr>
            <a:lvl5pPr marL="2033946" indent="-225994" defTabSz="913392">
              <a:defRPr sz="4000">
                <a:solidFill>
                  <a:schemeClr val="tx1"/>
                </a:solidFill>
                <a:latin typeface="Arial" charset="0"/>
                <a:ea typeface="ＭＳ Ｐゴシック" charset="0"/>
              </a:defRPr>
            </a:lvl5pPr>
            <a:lvl6pPr marL="2485934" indent="-225994" defTabSz="913392" eaLnBrk="0" fontAlgn="base" hangingPunct="0">
              <a:spcBef>
                <a:spcPct val="0"/>
              </a:spcBef>
              <a:spcAft>
                <a:spcPct val="0"/>
              </a:spcAft>
              <a:defRPr sz="4000">
                <a:solidFill>
                  <a:schemeClr val="tx1"/>
                </a:solidFill>
                <a:latin typeface="Arial" charset="0"/>
                <a:ea typeface="ＭＳ Ｐゴシック" charset="0"/>
              </a:defRPr>
            </a:lvl6pPr>
            <a:lvl7pPr marL="2937921" indent="-225994" defTabSz="913392" eaLnBrk="0" fontAlgn="base" hangingPunct="0">
              <a:spcBef>
                <a:spcPct val="0"/>
              </a:spcBef>
              <a:spcAft>
                <a:spcPct val="0"/>
              </a:spcAft>
              <a:defRPr sz="4000">
                <a:solidFill>
                  <a:schemeClr val="tx1"/>
                </a:solidFill>
                <a:latin typeface="Arial" charset="0"/>
                <a:ea typeface="ＭＳ Ｐゴシック" charset="0"/>
              </a:defRPr>
            </a:lvl7pPr>
            <a:lvl8pPr marL="3389909" indent="-225994" defTabSz="913392" eaLnBrk="0" fontAlgn="base" hangingPunct="0">
              <a:spcBef>
                <a:spcPct val="0"/>
              </a:spcBef>
              <a:spcAft>
                <a:spcPct val="0"/>
              </a:spcAft>
              <a:defRPr sz="4000">
                <a:solidFill>
                  <a:schemeClr val="tx1"/>
                </a:solidFill>
                <a:latin typeface="Arial" charset="0"/>
                <a:ea typeface="ＭＳ Ｐゴシック" charset="0"/>
              </a:defRPr>
            </a:lvl8pPr>
            <a:lvl9pPr marL="3841897" indent="-225994" defTabSz="913392"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fld id="{2D91A0EB-D43F-7041-9847-C4F6700E496C}" type="slidenum">
              <a:rPr lang="en-US" sz="1200">
                <a:solidFill>
                  <a:srgbClr val="003366"/>
                </a:solidFill>
              </a:rPr>
              <a:pPr eaLnBrk="1" hangingPunct="1"/>
              <a:t>4</a:t>
            </a:fld>
            <a:endParaRPr lang="en-US" sz="1200">
              <a:solidFill>
                <a:srgbClr val="003366"/>
              </a:solidFill>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latin typeface="Arial" charset="0"/>
                <a:cs typeface="+mn-cs"/>
              </a:rPr>
              <a:t>The world</a:t>
            </a:r>
            <a:r>
              <a:rPr lang="en-US" baseline="0" dirty="0" smtClean="0">
                <a:latin typeface="Arial" charset="0"/>
                <a:cs typeface="+mn-cs"/>
              </a:rPr>
              <a:t> today is filled with science news, from climate change to hurricanes – and it all affects the people inhabiting the earth. </a:t>
            </a:r>
            <a:endParaRPr lang="en-US" dirty="0" smtClean="0">
              <a:latin typeface="Arial"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“Big data” is a term increasingly heard in both main stream media and academia. </a:t>
            </a:r>
            <a:r>
              <a:rPr lang="en-US" dirty="0" smtClean="0"/>
              <a:t>Data </a:t>
            </a:r>
            <a:r>
              <a:rPr lang="en-US" dirty="0" smtClean="0"/>
              <a:t>are being generated</a:t>
            </a:r>
            <a:r>
              <a:rPr lang="en-US" baseline="0" dirty="0" smtClean="0"/>
              <a:t> in massive quantities </a:t>
            </a:r>
            <a:r>
              <a:rPr lang="en-US" baseline="0" dirty="0" smtClean="0"/>
              <a:t>daily. </a:t>
            </a:r>
            <a:r>
              <a:rPr lang="en-US" dirty="0" smtClean="0"/>
              <a:t>Improvements</a:t>
            </a:r>
            <a:r>
              <a:rPr lang="en-US" baseline="0" dirty="0" smtClean="0"/>
              <a:t> </a:t>
            </a:r>
            <a:r>
              <a:rPr lang="en-US" baseline="0" dirty="0" smtClean="0"/>
              <a:t>in technology enable higher </a:t>
            </a:r>
            <a:r>
              <a:rPr lang="en-US" baseline="0" dirty="0" smtClean="0"/>
              <a:t>precision and coverage </a:t>
            </a:r>
            <a:r>
              <a:rPr lang="en-US" baseline="0" dirty="0" smtClean="0"/>
              <a:t>in data acquisition and </a:t>
            </a:r>
            <a:r>
              <a:rPr lang="en-US" baseline="0" dirty="0" smtClean="0"/>
              <a:t>make high </a:t>
            </a:r>
            <a:r>
              <a:rPr lang="en-US" baseline="0" dirty="0" smtClean="0"/>
              <a:t>capacity </a:t>
            </a:r>
            <a:r>
              <a:rPr lang="en-US" baseline="0" dirty="0" smtClean="0"/>
              <a:t>systems </a:t>
            </a:r>
            <a:r>
              <a:rPr lang="en-US" baseline="0" dirty="0" smtClean="0"/>
              <a:t>store and migrate more data –increasing the importance of managing, integrating, and re-using data.</a:t>
            </a:r>
          </a:p>
          <a:p>
            <a:endParaRPr lang="en-US" dirty="0"/>
          </a:p>
        </p:txBody>
      </p:sp>
      <p:sp>
        <p:nvSpPr>
          <p:cNvPr id="4" name="Slide Number Placeholder 3"/>
          <p:cNvSpPr>
            <a:spLocks noGrp="1"/>
          </p:cNvSpPr>
          <p:nvPr>
            <p:ph type="sldNum" sz="quarter" idx="10"/>
          </p:nvPr>
        </p:nvSpPr>
        <p:spPr/>
        <p:txBody>
          <a:bodyPr/>
          <a:lstStyle/>
          <a:p>
            <a:fld id="{9E644986-AE8F-1341-A5BE-1A685DBFBDA7}" type="slidenum">
              <a:rPr lang="en-US" smtClean="0"/>
              <a:pPr/>
              <a:t>5</a:t>
            </a:fld>
            <a:endParaRPr lang="en-US"/>
          </a:p>
        </p:txBody>
      </p:sp>
    </p:spTree>
    <p:extLst>
      <p:ext uri="{BB962C8B-B14F-4D97-AF65-F5344CB8AC3E}">
        <p14:creationId xmlns:p14="http://schemas.microsoft.com/office/powerpoint/2010/main" val="9409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4294967295"/>
          </p:nvPr>
        </p:nvSpPr>
        <p:spPr bwMode="auto">
          <a:xfrm>
            <a:off x="3886410" y="8686643"/>
            <a:ext cx="2971591" cy="457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7" tIns="44774" rIns="89547" bIns="44774"/>
          <a:lstStyle>
            <a:lvl1pPr defTabSz="913392">
              <a:defRPr sz="4000">
                <a:solidFill>
                  <a:schemeClr val="tx1"/>
                </a:solidFill>
                <a:latin typeface="Arial" charset="0"/>
                <a:ea typeface="ＭＳ Ｐゴシック" charset="0"/>
                <a:cs typeface="ＭＳ Ｐゴシック" charset="0"/>
              </a:defRPr>
            </a:lvl1pPr>
            <a:lvl2pPr marL="734480" indent="-282492" defTabSz="913392">
              <a:defRPr sz="4000">
                <a:solidFill>
                  <a:schemeClr val="tx1"/>
                </a:solidFill>
                <a:latin typeface="Arial" charset="0"/>
                <a:ea typeface="ＭＳ Ｐゴシック" charset="0"/>
              </a:defRPr>
            </a:lvl2pPr>
            <a:lvl3pPr marL="1129970" indent="-225994" defTabSz="913392">
              <a:defRPr sz="4000">
                <a:solidFill>
                  <a:schemeClr val="tx1"/>
                </a:solidFill>
                <a:latin typeface="Arial" charset="0"/>
                <a:ea typeface="ＭＳ Ｐゴシック" charset="0"/>
              </a:defRPr>
            </a:lvl3pPr>
            <a:lvl4pPr marL="1581958" indent="-225994" defTabSz="913392">
              <a:defRPr sz="4000">
                <a:solidFill>
                  <a:schemeClr val="tx1"/>
                </a:solidFill>
                <a:latin typeface="Arial" charset="0"/>
                <a:ea typeface="ＭＳ Ｐゴシック" charset="0"/>
              </a:defRPr>
            </a:lvl4pPr>
            <a:lvl5pPr marL="2033946" indent="-225994" defTabSz="913392">
              <a:defRPr sz="4000">
                <a:solidFill>
                  <a:schemeClr val="tx1"/>
                </a:solidFill>
                <a:latin typeface="Arial" charset="0"/>
                <a:ea typeface="ＭＳ Ｐゴシック" charset="0"/>
              </a:defRPr>
            </a:lvl5pPr>
            <a:lvl6pPr marL="2485934" indent="-225994" defTabSz="913392" eaLnBrk="0" fontAlgn="base" hangingPunct="0">
              <a:spcBef>
                <a:spcPct val="0"/>
              </a:spcBef>
              <a:spcAft>
                <a:spcPct val="0"/>
              </a:spcAft>
              <a:defRPr sz="4000">
                <a:solidFill>
                  <a:schemeClr val="tx1"/>
                </a:solidFill>
                <a:latin typeface="Arial" charset="0"/>
                <a:ea typeface="ＭＳ Ｐゴシック" charset="0"/>
              </a:defRPr>
            </a:lvl6pPr>
            <a:lvl7pPr marL="2937921" indent="-225994" defTabSz="913392" eaLnBrk="0" fontAlgn="base" hangingPunct="0">
              <a:spcBef>
                <a:spcPct val="0"/>
              </a:spcBef>
              <a:spcAft>
                <a:spcPct val="0"/>
              </a:spcAft>
              <a:defRPr sz="4000">
                <a:solidFill>
                  <a:schemeClr val="tx1"/>
                </a:solidFill>
                <a:latin typeface="Arial" charset="0"/>
                <a:ea typeface="ＭＳ Ｐゴシック" charset="0"/>
              </a:defRPr>
            </a:lvl7pPr>
            <a:lvl8pPr marL="3389909" indent="-225994" defTabSz="913392" eaLnBrk="0" fontAlgn="base" hangingPunct="0">
              <a:spcBef>
                <a:spcPct val="0"/>
              </a:spcBef>
              <a:spcAft>
                <a:spcPct val="0"/>
              </a:spcAft>
              <a:defRPr sz="4000">
                <a:solidFill>
                  <a:schemeClr val="tx1"/>
                </a:solidFill>
                <a:latin typeface="Arial" charset="0"/>
                <a:ea typeface="ＭＳ Ｐゴシック" charset="0"/>
              </a:defRPr>
            </a:lvl8pPr>
            <a:lvl9pPr marL="3841897" indent="-225994" defTabSz="913392"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fld id="{192539F1-1B5C-B047-8A9B-D284626E9CB1}" type="slidenum">
              <a:rPr lang="en-US" sz="1200">
                <a:solidFill>
                  <a:srgbClr val="003366"/>
                </a:solidFill>
              </a:rPr>
              <a:pPr eaLnBrk="1" hangingPunct="1"/>
              <a:t>6</a:t>
            </a:fld>
            <a:endParaRPr lang="en-US" sz="1200">
              <a:solidFill>
                <a:srgbClr val="003366"/>
              </a:solidFill>
            </a:endParaRPr>
          </a:p>
        </p:txBody>
      </p:sp>
      <p:sp>
        <p:nvSpPr>
          <p:cNvPr id="256002" name="Rectangle 7"/>
          <p:cNvSpPr txBox="1">
            <a:spLocks noGrp="1" noChangeArrowheads="1"/>
          </p:cNvSpPr>
          <p:nvPr/>
        </p:nvSpPr>
        <p:spPr bwMode="auto">
          <a:xfrm>
            <a:off x="3886410" y="8686643"/>
            <a:ext cx="297159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algn="r" eaLnBrk="1" hangingPunct="1"/>
            <a:fld id="{6E4C9C7D-D779-504A-8EBF-CB6739E7056C}" type="slidenum">
              <a:rPr lang="en-US" sz="1200"/>
              <a:pPr algn="r" eaLnBrk="1" hangingPunct="1"/>
              <a:t>6</a:t>
            </a:fld>
            <a:endParaRPr lang="en-US" sz="1200"/>
          </a:p>
        </p:txBody>
      </p:sp>
      <p:sp>
        <p:nvSpPr>
          <p:cNvPr id="253955" name="Rectangle 2"/>
          <p:cNvSpPr>
            <a:spLocks noGrp="1" noRot="1" noChangeAspect="1" noChangeArrowheads="1" noTextEdit="1"/>
          </p:cNvSpPr>
          <p:nvPr>
            <p:ph type="sldImg"/>
          </p:nvPr>
        </p:nvSpPr>
        <p:spPr>
          <a:xfrm>
            <a:off x="1146175" y="687388"/>
            <a:ext cx="4567238" cy="3425825"/>
          </a:xfrm>
          <a:ln/>
        </p:spPr>
      </p:sp>
      <p:sp>
        <p:nvSpPr>
          <p:cNvPr id="253956" name="Rectangle 3"/>
          <p:cNvSpPr>
            <a:spLocks noGrp="1" noChangeArrowheads="1"/>
          </p:cNvSpPr>
          <p:nvPr>
            <p:ph type="body" idx="1"/>
          </p:nvPr>
        </p:nvSpPr>
        <p:spPr>
          <a:xfrm>
            <a:off x="914818" y="4344108"/>
            <a:ext cx="5028365" cy="411464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defRPr/>
            </a:pPr>
            <a:r>
              <a:rPr lang="en-US" dirty="0" smtClean="0">
                <a:latin typeface="Arial" charset="0"/>
                <a:cs typeface="+mn-cs"/>
              </a:rPr>
              <a:t>The amount of available</a:t>
            </a:r>
            <a:r>
              <a:rPr lang="en-US" baseline="0" dirty="0" smtClean="0">
                <a:latin typeface="Arial" charset="0"/>
                <a:cs typeface="+mn-cs"/>
              </a:rPr>
              <a:t> storage is not keeping up with the amount of data flooding in daily. How do we decide what data we keep? </a:t>
            </a:r>
            <a:endParaRPr lang="en-US" baseline="0" dirty="0" smtClean="0">
              <a:latin typeface="Arial" charset="0"/>
              <a:cs typeface="+mn-cs"/>
            </a:endParaRPr>
          </a:p>
          <a:p>
            <a:pPr eaLnBrk="1" hangingPunct="1">
              <a:defRPr/>
            </a:pPr>
            <a:endParaRPr lang="en-US" baseline="0" dirty="0" smtClean="0">
              <a:latin typeface="Arial" charset="0"/>
              <a:cs typeface="+mn-cs"/>
            </a:endParaRPr>
          </a:p>
          <a:p>
            <a:pPr eaLnBrk="1" hangingPunct="1">
              <a:defRPr/>
            </a:pPr>
            <a:r>
              <a:rPr lang="en-US" baseline="0" dirty="0" smtClean="0">
                <a:latin typeface="Arial" charset="0"/>
                <a:cs typeface="+mn-cs"/>
              </a:rPr>
              <a:t>Source: John </a:t>
            </a:r>
            <a:r>
              <a:rPr lang="en-US" baseline="0" dirty="0" err="1" smtClean="0">
                <a:latin typeface="Arial" charset="0"/>
                <a:cs typeface="+mn-cs"/>
              </a:rPr>
              <a:t>Gantz</a:t>
            </a:r>
            <a:r>
              <a:rPr lang="en-US" baseline="0" dirty="0" smtClean="0">
                <a:latin typeface="Arial" charset="0"/>
                <a:cs typeface="+mn-cs"/>
              </a:rPr>
              <a:t>, IDC Corporation. 2007. The Expanding Digital Universe, an IDC White Paper sponsored by EMC.</a:t>
            </a:r>
            <a:endParaRPr lang="en-US" dirty="0" smtClean="0">
              <a:latin typeface="Arial"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smtClean="0">
                <a:solidFill>
                  <a:schemeClr val="accent1"/>
                </a:solidFill>
                <a:ea typeface="ＭＳ Ｐゴシック" pitchFamily="34" charset="-128"/>
              </a:rPr>
              <a:t>In addition</a:t>
            </a:r>
            <a:r>
              <a:rPr lang="en-US" u="none" baseline="0" dirty="0" smtClean="0">
                <a:solidFill>
                  <a:schemeClr val="accent1"/>
                </a:solidFill>
                <a:ea typeface="ＭＳ Ｐゴシック" pitchFamily="34" charset="-128"/>
              </a:rPr>
              <a:t> to increasing volumes of data and concerns about storage, l</a:t>
            </a:r>
            <a:r>
              <a:rPr lang="en-US" u="none" dirty="0" smtClean="0">
                <a:solidFill>
                  <a:schemeClr val="accent1"/>
                </a:solidFill>
                <a:ea typeface="ＭＳ Ｐゴシック" pitchFamily="34" charset="-128"/>
              </a:rPr>
              <a:t>oss</a:t>
            </a:r>
            <a:r>
              <a:rPr lang="en-US" u="none" baseline="0" dirty="0" smtClean="0">
                <a:solidFill>
                  <a:schemeClr val="accent1"/>
                </a:solidFill>
                <a:ea typeface="ＭＳ Ｐゴシック" pitchFamily="34" charset="-128"/>
              </a:rPr>
              <a:t> </a:t>
            </a:r>
            <a:r>
              <a:rPr lang="en-US" u="none" baseline="0" dirty="0" smtClean="0">
                <a:solidFill>
                  <a:schemeClr val="accent1"/>
                </a:solidFill>
                <a:ea typeface="ＭＳ Ｐゴシック" pitchFamily="34" charset="-128"/>
              </a:rPr>
              <a:t>of data is also a concern that can be mitigated by proper data management. These are some examples of how data loss may occur.</a:t>
            </a:r>
            <a:endParaRPr lang="en-US" u="none"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61219" y="4343401"/>
            <a:ext cx="5684921" cy="4437345"/>
          </a:xfrm>
          <a:noFill/>
          <a:ln/>
        </p:spPr>
        <p:txBody>
          <a:bodyPr/>
          <a:lstStyle/>
          <a:p>
            <a:pPr>
              <a:lnSpc>
                <a:spcPct val="80000"/>
              </a:lnSpc>
            </a:pPr>
            <a:r>
              <a:rPr lang="en-US" sz="1000" dirty="0" smtClean="0"/>
              <a:t>Consider </a:t>
            </a:r>
            <a:r>
              <a:rPr lang="en-US" sz="1000" dirty="0"/>
              <a:t>some of </a:t>
            </a:r>
            <a:r>
              <a:rPr lang="en-US" sz="1000" dirty="0" smtClean="0"/>
              <a:t>the data</a:t>
            </a:r>
            <a:r>
              <a:rPr lang="en-US" sz="1000" baseline="0" dirty="0" smtClean="0"/>
              <a:t> management issues that made </a:t>
            </a:r>
            <a:r>
              <a:rPr lang="en-US" sz="1000" dirty="0" smtClean="0"/>
              <a:t>headlines, </a:t>
            </a:r>
            <a:r>
              <a:rPr lang="en-US" sz="1000" dirty="0"/>
              <a:t>affecting agencies and organizations.  Data quality is not limited to any one organization.  These examples show costs (in terms of money lost) due to a lack of data quality control</a:t>
            </a:r>
            <a:r>
              <a:rPr lang="en-US" sz="1000" dirty="0" smtClean="0"/>
              <a:t>.</a:t>
            </a:r>
          </a:p>
          <a:p>
            <a:pPr>
              <a:lnSpc>
                <a:spcPct val="80000"/>
              </a:lnSpc>
            </a:pPr>
            <a:endParaRPr lang="en-US" sz="1000" dirty="0" smtClean="0"/>
          </a:p>
          <a:p>
            <a:pPr>
              <a:lnSpc>
                <a:spcPct val="80000"/>
              </a:lnSpc>
            </a:pPr>
            <a:r>
              <a:rPr lang="en-US" sz="1000" dirty="0" smtClean="0"/>
              <a:t>Sources:</a:t>
            </a:r>
            <a:br>
              <a:rPr lang="en-US" sz="1000" dirty="0" smtClean="0"/>
            </a:br>
            <a:r>
              <a:rPr lang="en-US" sz="1000" dirty="0" smtClean="0"/>
              <a:t>1) https://web.archive.org/web/20041217035516/http://www.cnn.com/2004/ALLPOLITICS/12/14/medicare.accuracy.ap/index.html</a:t>
            </a:r>
          </a:p>
          <a:p>
            <a:pPr>
              <a:lnSpc>
                <a:spcPct val="80000"/>
              </a:lnSpc>
            </a:pPr>
            <a:r>
              <a:rPr lang="en-US" sz="1000" dirty="0" smtClean="0"/>
              <a:t>2) http://usatoday30.usatoday.com/news/washington/2007-02-20-terror-prosecutions_x.htm</a:t>
            </a:r>
          </a:p>
          <a:p>
            <a:pPr>
              <a:lnSpc>
                <a:spcPct val="80000"/>
              </a:lnSpc>
            </a:pPr>
            <a:r>
              <a:rPr lang="en-US" sz="1000" dirty="0" smtClean="0"/>
              <a:t>3) http://www.npr.org/sections/health-shots/2016/08/10/489318279/social-security-data-errors-can-turn-people-into-the-living-dead</a:t>
            </a:r>
          </a:p>
          <a:p>
            <a:pPr>
              <a:lnSpc>
                <a:spcPct val="80000"/>
              </a:lnSpc>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9/6/2016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9/6/2016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9/6/2016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43FC9F7E-BFE7-4B36-995A-C03D99DA3E37}" type="slidenum">
              <a:rPr lang="en-US"/>
              <a:pPr>
                <a:defRPr/>
              </a:pPr>
              <a:t>‹#›</a:t>
            </a:fld>
            <a:endParaRPr lang="en-US"/>
          </a:p>
        </p:txBody>
      </p:sp>
      <p:sp>
        <p:nvSpPr>
          <p:cNvPr id="7"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Why Data Management</a:t>
            </a:r>
            <a:endParaRPr lang="en-US" dirty="0">
              <a:solidFill>
                <a:schemeClr val="bg1">
                  <a:lumMod val="65000"/>
                </a:schemeClr>
              </a:solidFill>
              <a:latin typeface="Calibri" charset="0"/>
              <a:cs typeface="+mn-cs"/>
            </a:endParaRP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9/6/2016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9/6/2016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9/6/2016</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9/6/2016</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9/6/2016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9/6/2016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9/6/2016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uardian.co.uk/environment/2010/jul/08/muir-russell-climategate-climate-scie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emf"/><Relationship Id="rId12"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gi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hare.net/carlystrasser/oceansciences2012worksho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dama.org/content/body-knowledge" TargetMode="External"/><Relationship Id="rId4" Type="http://schemas.openxmlformats.org/officeDocument/2006/relationships/hyperlink" Target="http://www.data-archive.ac.uk/media/2894/managingsharin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ataone.org/sites/all/documents/L01_DataManagement.pptx" TargetMode="External"/><Relationship Id="rId2" Type="http://schemas.openxmlformats.org/officeDocument/2006/relationships/hyperlink" Target="http://www.dataone.org/education-modules"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creativecommons.org/share-your-work/public-domain/cc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a:defRPr/>
            </a:pPr>
            <a:r>
              <a:rPr lang="en-US" sz="4900" dirty="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830997"/>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1: Introduction to Data Management</a:t>
            </a:r>
          </a:p>
          <a:p>
            <a:pPr algn="ctr"/>
            <a:r>
              <a:rPr lang="en-US" sz="2400" dirty="0" smtClean="0">
                <a:solidFill>
                  <a:schemeClr val="tx1">
                    <a:lumMod val="50000"/>
                    <a:lumOff val="50000"/>
                  </a:schemeClr>
                </a:solidFill>
                <a:latin typeface="+mn-lt"/>
              </a:rPr>
              <a:t>Why Data Management?</a:t>
            </a:r>
          </a:p>
        </p:txBody>
      </p:sp>
      <p:pic>
        <p:nvPicPr>
          <p:cNvPr id="10246" name="Picture 6" descr="http://farm8.staticflickr.com/7058/6821217662_c67507f4e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258" y="2883349"/>
            <a:ext cx="2859767" cy="3358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4394367" y="4550813"/>
            <a:ext cx="3358927"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smtClean="0">
                <a:solidFill>
                  <a:schemeClr val="bg1">
                    <a:lumMod val="75000"/>
                  </a:schemeClr>
                </a:solidFill>
              </a:rPr>
              <a:t>University of Maryland Press Releases </a:t>
            </a:r>
            <a:r>
              <a:rPr lang="en-US" sz="900" dirty="0">
                <a:solidFill>
                  <a:schemeClr val="bg1">
                    <a:lumMod val="75000"/>
                  </a:schemeClr>
                </a:solidFill>
              </a:rPr>
              <a:t>on Flickr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3875088" y="5549900"/>
            <a:ext cx="1254124" cy="1066800"/>
          </a:xfrm>
          <a:custGeom>
            <a:avLst/>
            <a:gdLst>
              <a:gd name="T0" fmla="*/ 591 w 1071"/>
              <a:gd name="T1" fmla="*/ 3 h 1177"/>
              <a:gd name="T2" fmla="*/ 695 w 1071"/>
              <a:gd name="T3" fmla="*/ 26 h 1177"/>
              <a:gd name="T4" fmla="*/ 791 w 1071"/>
              <a:gd name="T5" fmla="*/ 71 h 1177"/>
              <a:gd name="T6" fmla="*/ 876 w 1071"/>
              <a:gd name="T7" fmla="*/ 135 h 1177"/>
              <a:gd name="T8" fmla="*/ 949 w 1071"/>
              <a:gd name="T9" fmla="*/ 213 h 1177"/>
              <a:gd name="T10" fmla="*/ 1007 w 1071"/>
              <a:gd name="T11" fmla="*/ 307 h 1177"/>
              <a:gd name="T12" fmla="*/ 1047 w 1071"/>
              <a:gd name="T13" fmla="*/ 412 h 1177"/>
              <a:gd name="T14" fmla="*/ 1068 w 1071"/>
              <a:gd name="T15" fmla="*/ 527 h 1177"/>
              <a:gd name="T16" fmla="*/ 1068 w 1071"/>
              <a:gd name="T17" fmla="*/ 648 h 1177"/>
              <a:gd name="T18" fmla="*/ 1047 w 1071"/>
              <a:gd name="T19" fmla="*/ 763 h 1177"/>
              <a:gd name="T20" fmla="*/ 1007 w 1071"/>
              <a:gd name="T21" fmla="*/ 868 h 1177"/>
              <a:gd name="T22" fmla="*/ 949 w 1071"/>
              <a:gd name="T23" fmla="*/ 962 h 1177"/>
              <a:gd name="T24" fmla="*/ 876 w 1071"/>
              <a:gd name="T25" fmla="*/ 1042 h 1177"/>
              <a:gd name="T26" fmla="*/ 791 w 1071"/>
              <a:gd name="T27" fmla="*/ 1106 h 1177"/>
              <a:gd name="T28" fmla="*/ 695 w 1071"/>
              <a:gd name="T29" fmla="*/ 1150 h 1177"/>
              <a:gd name="T30" fmla="*/ 591 w 1071"/>
              <a:gd name="T31" fmla="*/ 1173 h 1177"/>
              <a:gd name="T32" fmla="*/ 481 w 1071"/>
              <a:gd name="T33" fmla="*/ 1173 h 1177"/>
              <a:gd name="T34" fmla="*/ 376 w 1071"/>
              <a:gd name="T35" fmla="*/ 1150 h 1177"/>
              <a:gd name="T36" fmla="*/ 281 w 1071"/>
              <a:gd name="T37" fmla="*/ 1106 h 1177"/>
              <a:gd name="T38" fmla="*/ 196 w 1071"/>
              <a:gd name="T39" fmla="*/ 1042 h 1177"/>
              <a:gd name="T40" fmla="*/ 123 w 1071"/>
              <a:gd name="T41" fmla="*/ 962 h 1177"/>
              <a:gd name="T42" fmla="*/ 64 w 1071"/>
              <a:gd name="T43" fmla="*/ 868 h 1177"/>
              <a:gd name="T44" fmla="*/ 24 w 1071"/>
              <a:gd name="T45" fmla="*/ 763 h 1177"/>
              <a:gd name="T46" fmla="*/ 3 w 1071"/>
              <a:gd name="T47" fmla="*/ 648 h 1177"/>
              <a:gd name="T48" fmla="*/ 3 w 1071"/>
              <a:gd name="T49" fmla="*/ 527 h 1177"/>
              <a:gd name="T50" fmla="*/ 24 w 1071"/>
              <a:gd name="T51" fmla="*/ 412 h 1177"/>
              <a:gd name="T52" fmla="*/ 64 w 1071"/>
              <a:gd name="T53" fmla="*/ 307 h 1177"/>
              <a:gd name="T54" fmla="*/ 123 w 1071"/>
              <a:gd name="T55" fmla="*/ 213 h 1177"/>
              <a:gd name="T56" fmla="*/ 196 w 1071"/>
              <a:gd name="T57" fmla="*/ 135 h 1177"/>
              <a:gd name="T58" fmla="*/ 281 w 1071"/>
              <a:gd name="T59" fmla="*/ 71 h 1177"/>
              <a:gd name="T60" fmla="*/ 376 w 1071"/>
              <a:gd name="T61" fmla="*/ 26 h 1177"/>
              <a:gd name="T62" fmla="*/ 481 w 1071"/>
              <a:gd name="T63" fmla="*/ 3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1" h="1177">
                <a:moveTo>
                  <a:pt x="536" y="0"/>
                </a:moveTo>
                <a:lnTo>
                  <a:pt x="591" y="3"/>
                </a:lnTo>
                <a:lnTo>
                  <a:pt x="643" y="11"/>
                </a:lnTo>
                <a:lnTo>
                  <a:pt x="695" y="26"/>
                </a:lnTo>
                <a:lnTo>
                  <a:pt x="745" y="46"/>
                </a:lnTo>
                <a:lnTo>
                  <a:pt x="791" y="71"/>
                </a:lnTo>
                <a:lnTo>
                  <a:pt x="836" y="100"/>
                </a:lnTo>
                <a:lnTo>
                  <a:pt x="876" y="135"/>
                </a:lnTo>
                <a:lnTo>
                  <a:pt x="915" y="172"/>
                </a:lnTo>
                <a:lnTo>
                  <a:pt x="949" y="213"/>
                </a:lnTo>
                <a:lnTo>
                  <a:pt x="980" y="259"/>
                </a:lnTo>
                <a:lnTo>
                  <a:pt x="1007" y="307"/>
                </a:lnTo>
                <a:lnTo>
                  <a:pt x="1029" y="359"/>
                </a:lnTo>
                <a:lnTo>
                  <a:pt x="1047" y="412"/>
                </a:lnTo>
                <a:lnTo>
                  <a:pt x="1061" y="469"/>
                </a:lnTo>
                <a:lnTo>
                  <a:pt x="1068" y="527"/>
                </a:lnTo>
                <a:lnTo>
                  <a:pt x="1071" y="587"/>
                </a:lnTo>
                <a:lnTo>
                  <a:pt x="1068" y="648"/>
                </a:lnTo>
                <a:lnTo>
                  <a:pt x="1061" y="706"/>
                </a:lnTo>
                <a:lnTo>
                  <a:pt x="1047" y="763"/>
                </a:lnTo>
                <a:lnTo>
                  <a:pt x="1029" y="817"/>
                </a:lnTo>
                <a:lnTo>
                  <a:pt x="1007" y="868"/>
                </a:lnTo>
                <a:lnTo>
                  <a:pt x="980" y="917"/>
                </a:lnTo>
                <a:lnTo>
                  <a:pt x="949" y="962"/>
                </a:lnTo>
                <a:lnTo>
                  <a:pt x="915" y="1004"/>
                </a:lnTo>
                <a:lnTo>
                  <a:pt x="876" y="1042"/>
                </a:lnTo>
                <a:lnTo>
                  <a:pt x="836" y="1077"/>
                </a:lnTo>
                <a:lnTo>
                  <a:pt x="791" y="1106"/>
                </a:lnTo>
                <a:lnTo>
                  <a:pt x="745" y="1131"/>
                </a:lnTo>
                <a:lnTo>
                  <a:pt x="695" y="1150"/>
                </a:lnTo>
                <a:lnTo>
                  <a:pt x="643" y="1165"/>
                </a:lnTo>
                <a:lnTo>
                  <a:pt x="591" y="1173"/>
                </a:lnTo>
                <a:lnTo>
                  <a:pt x="536" y="1177"/>
                </a:lnTo>
                <a:lnTo>
                  <a:pt x="481" y="1173"/>
                </a:lnTo>
                <a:lnTo>
                  <a:pt x="428" y="1165"/>
                </a:lnTo>
                <a:lnTo>
                  <a:pt x="376" y="1150"/>
                </a:lnTo>
                <a:lnTo>
                  <a:pt x="327" y="1131"/>
                </a:lnTo>
                <a:lnTo>
                  <a:pt x="281" y="1106"/>
                </a:lnTo>
                <a:lnTo>
                  <a:pt x="236" y="1077"/>
                </a:lnTo>
                <a:lnTo>
                  <a:pt x="196" y="1042"/>
                </a:lnTo>
                <a:lnTo>
                  <a:pt x="157" y="1004"/>
                </a:lnTo>
                <a:lnTo>
                  <a:pt x="123" y="962"/>
                </a:lnTo>
                <a:lnTo>
                  <a:pt x="91" y="917"/>
                </a:lnTo>
                <a:lnTo>
                  <a:pt x="64" y="868"/>
                </a:lnTo>
                <a:lnTo>
                  <a:pt x="42" y="817"/>
                </a:lnTo>
                <a:lnTo>
                  <a:pt x="24" y="763"/>
                </a:lnTo>
                <a:lnTo>
                  <a:pt x="11" y="706"/>
                </a:lnTo>
                <a:lnTo>
                  <a:pt x="3" y="648"/>
                </a:lnTo>
                <a:lnTo>
                  <a:pt x="0" y="587"/>
                </a:lnTo>
                <a:lnTo>
                  <a:pt x="3" y="527"/>
                </a:lnTo>
                <a:lnTo>
                  <a:pt x="11" y="469"/>
                </a:lnTo>
                <a:lnTo>
                  <a:pt x="24" y="412"/>
                </a:lnTo>
                <a:lnTo>
                  <a:pt x="42" y="359"/>
                </a:lnTo>
                <a:lnTo>
                  <a:pt x="64" y="307"/>
                </a:lnTo>
                <a:lnTo>
                  <a:pt x="91" y="259"/>
                </a:lnTo>
                <a:lnTo>
                  <a:pt x="123" y="213"/>
                </a:lnTo>
                <a:lnTo>
                  <a:pt x="157" y="172"/>
                </a:lnTo>
                <a:lnTo>
                  <a:pt x="196" y="135"/>
                </a:lnTo>
                <a:lnTo>
                  <a:pt x="236" y="100"/>
                </a:lnTo>
                <a:lnTo>
                  <a:pt x="281" y="71"/>
                </a:lnTo>
                <a:lnTo>
                  <a:pt x="327" y="46"/>
                </a:lnTo>
                <a:lnTo>
                  <a:pt x="376" y="26"/>
                </a:lnTo>
                <a:lnTo>
                  <a:pt x="428" y="11"/>
                </a:lnTo>
                <a:lnTo>
                  <a:pt x="481" y="3"/>
                </a:lnTo>
                <a:lnTo>
                  <a:pt x="536" y="0"/>
                </a:lnTo>
                <a:close/>
              </a:path>
            </a:pathLst>
          </a:custGeom>
          <a:solidFill>
            <a:srgbClr val="BF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762" name="Rectangle 2"/>
          <p:cNvSpPr>
            <a:spLocks noGrp="1" noRot="1" noChangeArrowheads="1"/>
          </p:cNvSpPr>
          <p:nvPr>
            <p:ph type="title" idx="4294967295"/>
          </p:nvPr>
        </p:nvSpPr>
        <p:spPr>
          <a:xfrm>
            <a:off x="24511" y="101600"/>
            <a:ext cx="9144000" cy="1143000"/>
          </a:xfrm>
        </p:spPr>
        <p:txBody>
          <a:bodyPr>
            <a:normAutofit/>
          </a:bodyPr>
          <a:lstStyle/>
          <a:p>
            <a:pPr algn="ctr" eaLnBrk="1" hangingPunct="1">
              <a:defRPr/>
            </a:pPr>
            <a:r>
              <a:rPr lang="en-US" sz="3600" dirty="0" smtClean="0">
                <a:solidFill>
                  <a:schemeClr val="accent1">
                    <a:lumMod val="75000"/>
                  </a:schemeClr>
                </a:solidFill>
                <a:effectLst/>
              </a:rPr>
              <a:t>Poor Data Management Affects Everyone </a:t>
            </a:r>
          </a:p>
        </p:txBody>
      </p:sp>
      <p:sp>
        <p:nvSpPr>
          <p:cNvPr id="1013763" name="Rectangle 3"/>
          <p:cNvSpPr>
            <a:spLocks noGrp="1" noChangeArrowheads="1"/>
          </p:cNvSpPr>
          <p:nvPr>
            <p:ph type="body" idx="4294967295"/>
          </p:nvPr>
        </p:nvSpPr>
        <p:spPr>
          <a:xfrm>
            <a:off x="178676" y="1219200"/>
            <a:ext cx="8965324" cy="4648200"/>
          </a:xfrm>
        </p:spPr>
        <p:txBody>
          <a:bodyPr>
            <a:normAutofit fontScale="62500" lnSpcReduction="20000"/>
          </a:bodyPr>
          <a:lstStyle/>
          <a:p>
            <a:pPr marL="109728" indent="0">
              <a:lnSpc>
                <a:spcPct val="90000"/>
              </a:lnSpc>
              <a:buClr>
                <a:schemeClr val="accent1">
                  <a:lumMod val="75000"/>
                </a:schemeClr>
              </a:buClr>
              <a:buSzPct val="95000"/>
              <a:buNone/>
            </a:pPr>
            <a:r>
              <a:rPr lang="en-US" sz="2800" b="1" dirty="0" smtClean="0"/>
              <a:t>“</a:t>
            </a:r>
            <a:r>
              <a:rPr lang="en-US" sz="2800" b="1" dirty="0"/>
              <a:t>MEDICARE PAYMENT ERRORS NEAR $20B”</a:t>
            </a:r>
            <a:r>
              <a:rPr lang="en-US" sz="2800" dirty="0"/>
              <a:t> </a:t>
            </a:r>
            <a:r>
              <a:rPr lang="en-US" sz="2800" i="1" dirty="0"/>
              <a:t>(CNN) December </a:t>
            </a:r>
            <a:r>
              <a:rPr lang="en-US" sz="2800" i="1" dirty="0" smtClean="0"/>
              <a:t>2004</a:t>
            </a:r>
          </a:p>
          <a:p>
            <a:pPr marL="109728" indent="0">
              <a:lnSpc>
                <a:spcPct val="90000"/>
              </a:lnSpc>
              <a:buClr>
                <a:schemeClr val="accent1">
                  <a:lumMod val="75000"/>
                </a:schemeClr>
              </a:buClr>
              <a:buSzPct val="95000"/>
              <a:buNone/>
            </a:pPr>
            <a:r>
              <a:rPr lang="en-US" sz="2800" i="1" dirty="0" smtClean="0"/>
              <a:t>Miscoding </a:t>
            </a:r>
            <a:r>
              <a:rPr lang="en-US" sz="2800" i="1" dirty="0"/>
              <a:t>and </a:t>
            </a:r>
            <a:r>
              <a:rPr lang="en-US" sz="2800" i="1" dirty="0" smtClean="0"/>
              <a:t>billing errors </a:t>
            </a:r>
            <a:r>
              <a:rPr lang="en-US" sz="2800" i="1" dirty="0"/>
              <a:t>from </a:t>
            </a:r>
            <a:r>
              <a:rPr lang="en-US" sz="2800" i="1" dirty="0" smtClean="0"/>
              <a:t>doctors </a:t>
            </a:r>
            <a:r>
              <a:rPr lang="en-US" sz="2800" i="1" dirty="0"/>
              <a:t>and </a:t>
            </a:r>
            <a:r>
              <a:rPr lang="en-US" sz="2800" i="1" dirty="0" smtClean="0"/>
              <a:t>hospitals </a:t>
            </a:r>
            <a:r>
              <a:rPr lang="en-US" sz="2800" i="1" dirty="0"/>
              <a:t>totaled $</a:t>
            </a:r>
            <a:r>
              <a:rPr lang="en-US" sz="2800" i="1" dirty="0" smtClean="0"/>
              <a:t>20 billion </a:t>
            </a:r>
            <a:r>
              <a:rPr lang="en-US" sz="2800" i="1" dirty="0"/>
              <a:t>in </a:t>
            </a:r>
            <a:r>
              <a:rPr lang="en-US" sz="2800" i="1" dirty="0" smtClean="0"/>
              <a:t>FY 2003 (9.3% error rate). The error rate measured claims that were paid despite being medically unnecessary</a:t>
            </a:r>
            <a:r>
              <a:rPr lang="en-US" sz="2800" i="1" dirty="0"/>
              <a:t>, inadequately </a:t>
            </a:r>
            <a:r>
              <a:rPr lang="en-US" sz="2800" i="1" dirty="0" smtClean="0"/>
              <a:t>documented, </a:t>
            </a:r>
            <a:r>
              <a:rPr lang="en-US" sz="2800" i="1" dirty="0"/>
              <a:t>or improperly </a:t>
            </a:r>
            <a:r>
              <a:rPr lang="en-US" sz="2800" i="1" dirty="0" smtClean="0"/>
              <a:t>coded. This error rate actually was an improvement over the previous fiscal year (9.8% error rate).</a:t>
            </a:r>
          </a:p>
          <a:p>
            <a:pPr>
              <a:lnSpc>
                <a:spcPct val="90000"/>
              </a:lnSpc>
              <a:buClr>
                <a:schemeClr val="accent1">
                  <a:lumMod val="75000"/>
                </a:schemeClr>
              </a:buClr>
              <a:buSzPct val="95000"/>
              <a:buFont typeface="Arial" pitchFamily="34" charset="0"/>
              <a:buChar char="•"/>
            </a:pPr>
            <a:endParaRPr lang="en-US" sz="2800" b="1" i="1" dirty="0"/>
          </a:p>
          <a:p>
            <a:pPr marL="109728" indent="0">
              <a:lnSpc>
                <a:spcPct val="90000"/>
              </a:lnSpc>
              <a:buClr>
                <a:schemeClr val="accent1">
                  <a:lumMod val="75000"/>
                </a:schemeClr>
              </a:buClr>
              <a:buSzPct val="95000"/>
              <a:buNone/>
            </a:pPr>
            <a:r>
              <a:rPr lang="en-US" sz="2800" b="1" dirty="0"/>
              <a:t>“</a:t>
            </a:r>
            <a:r>
              <a:rPr lang="en-US" sz="2800" b="1" dirty="0" smtClean="0"/>
              <a:t>AUDIT: JUSTICE </a:t>
            </a:r>
            <a:r>
              <a:rPr lang="en-US" sz="2800" b="1" dirty="0"/>
              <a:t>STATS ON ANTI-TERROR CASES FLAWED” </a:t>
            </a:r>
            <a:r>
              <a:rPr lang="en-US" sz="2800" dirty="0"/>
              <a:t>(AP) February </a:t>
            </a:r>
            <a:r>
              <a:rPr lang="en-US" sz="2800" dirty="0" smtClean="0"/>
              <a:t>2007</a:t>
            </a:r>
            <a:endParaRPr lang="en-US" sz="2800" dirty="0"/>
          </a:p>
          <a:p>
            <a:pPr marL="109728" indent="0">
              <a:lnSpc>
                <a:spcPct val="90000"/>
              </a:lnSpc>
              <a:buClr>
                <a:schemeClr val="accent1">
                  <a:lumMod val="75000"/>
                </a:schemeClr>
              </a:buClr>
              <a:buSzPct val="95000"/>
              <a:buNone/>
            </a:pPr>
            <a:r>
              <a:rPr lang="en-US" sz="2800" i="1" dirty="0" smtClean="0"/>
              <a:t>The </a:t>
            </a:r>
            <a:r>
              <a:rPr lang="en-US" sz="2800" i="1" dirty="0"/>
              <a:t>Justice Department Inspector General found only two sets of data out of 26 </a:t>
            </a:r>
            <a:r>
              <a:rPr lang="en-US" sz="2800" i="1" dirty="0" smtClean="0"/>
              <a:t> </a:t>
            </a:r>
            <a:r>
              <a:rPr lang="en-US" sz="2800" i="1" dirty="0" smtClean="0"/>
              <a:t>concerning </a:t>
            </a:r>
            <a:r>
              <a:rPr lang="en-US" sz="2800" i="1" dirty="0"/>
              <a:t>terrorism attacks were </a:t>
            </a:r>
            <a:r>
              <a:rPr lang="en-US" sz="2800" i="1" dirty="0" smtClean="0"/>
              <a:t>accurate. The </a:t>
            </a:r>
            <a:r>
              <a:rPr lang="en-US" sz="2800" i="1" dirty="0"/>
              <a:t>Justice Department uses </a:t>
            </a:r>
            <a:r>
              <a:rPr lang="en-US" sz="2800" i="1" dirty="0" smtClean="0"/>
              <a:t>these statistics </a:t>
            </a:r>
            <a:r>
              <a:rPr lang="en-US" sz="2800" i="1" dirty="0"/>
              <a:t>to argue for their budget. </a:t>
            </a:r>
            <a:r>
              <a:rPr lang="en-US" sz="2800" i="1" dirty="0" smtClean="0"/>
              <a:t>The </a:t>
            </a:r>
            <a:r>
              <a:rPr lang="en-US" sz="2800" i="1" dirty="0"/>
              <a:t>Inspector General said the data “appear to </a:t>
            </a:r>
            <a:r>
              <a:rPr lang="en-US" sz="2800" i="1" dirty="0" smtClean="0"/>
              <a:t>be the </a:t>
            </a:r>
            <a:r>
              <a:rPr lang="en-US" sz="2800" i="1" dirty="0"/>
              <a:t>result of decentralized and haphazard methods of collections … and do not appear </a:t>
            </a:r>
            <a:r>
              <a:rPr lang="en-US" sz="2800" i="1" dirty="0" smtClean="0"/>
              <a:t>to </a:t>
            </a:r>
            <a:r>
              <a:rPr lang="en-US" sz="2800" i="1" dirty="0"/>
              <a:t>be intentional.” </a:t>
            </a:r>
          </a:p>
          <a:p>
            <a:pPr>
              <a:lnSpc>
                <a:spcPct val="90000"/>
              </a:lnSpc>
              <a:buClr>
                <a:schemeClr val="accent1">
                  <a:lumMod val="75000"/>
                </a:schemeClr>
              </a:buClr>
              <a:buSzPct val="95000"/>
              <a:buFont typeface="Arial" pitchFamily="34" charset="0"/>
              <a:buChar char="•"/>
            </a:pPr>
            <a:endParaRPr lang="en-US" sz="2800" b="1" dirty="0"/>
          </a:p>
          <a:p>
            <a:pPr marL="109728" indent="0">
              <a:lnSpc>
                <a:spcPct val="90000"/>
              </a:lnSpc>
              <a:buClr>
                <a:schemeClr val="accent1">
                  <a:lumMod val="75000"/>
                </a:schemeClr>
              </a:buClr>
              <a:buSzPct val="95000"/>
              <a:buNone/>
            </a:pPr>
            <a:r>
              <a:rPr lang="en-US" sz="2800" b="1" dirty="0" smtClean="0"/>
              <a:t>“SOCIAL SECURITY DATA CAN TURN PEOPLE INTO THE LIVING DEAD” </a:t>
            </a:r>
            <a:r>
              <a:rPr lang="en-US" sz="2800" dirty="0" smtClean="0"/>
              <a:t>(NPR) August 2016</a:t>
            </a:r>
          </a:p>
          <a:p>
            <a:pPr marL="114300" indent="0">
              <a:lnSpc>
                <a:spcPct val="90000"/>
              </a:lnSpc>
              <a:buClr>
                <a:schemeClr val="accent1">
                  <a:lumMod val="75000"/>
                </a:schemeClr>
              </a:buClr>
              <a:buSzPct val="95000"/>
              <a:buNone/>
            </a:pPr>
            <a:r>
              <a:rPr lang="en-US" sz="2800" i="1" dirty="0" smtClean="0"/>
              <a:t>In </a:t>
            </a:r>
            <a:r>
              <a:rPr lang="en-US" sz="2800" i="1" dirty="0"/>
              <a:t>2011, an audit found that about 1,000 people a month in the U.S. were marked deceased when they were very much alive. Rona Lawson, who works in the Office of the Inspector General at the Social Security </a:t>
            </a:r>
            <a:r>
              <a:rPr lang="en-US" sz="2800" i="1" dirty="0" smtClean="0"/>
              <a:t>Administration, says </a:t>
            </a:r>
            <a:r>
              <a:rPr lang="en-US" sz="2800" i="1" dirty="0"/>
              <a:t>that number has gone down. It's now around 500 people a month. Lawson says 90 percent of the time, the cascade of misinformation starts with an input error by Social Security staff — a regular mistake on a regular office day that just happens to kill a person off, at least on paper.</a:t>
            </a:r>
            <a:endParaRPr lang="en-US" sz="2800" i="1" dirty="0"/>
          </a:p>
        </p:txBody>
      </p:sp>
      <p:sp>
        <p:nvSpPr>
          <p:cNvPr id="1013764" name="Rectangle 4"/>
          <p:cNvSpPr>
            <a:spLocks noRot="1" noChangeArrowheads="1"/>
          </p:cNvSpPr>
          <p:nvPr/>
        </p:nvSpPr>
        <p:spPr bwMode="auto">
          <a:xfrm>
            <a:off x="304800" y="457200"/>
            <a:ext cx="8534400" cy="1143000"/>
          </a:xfrm>
          <a:prstGeom prst="rect">
            <a:avLst/>
          </a:prstGeom>
          <a:noFill/>
          <a:ln w="9525">
            <a:noFill/>
            <a:miter lim="800000"/>
            <a:headEnd/>
            <a:tailEnd/>
          </a:ln>
          <a:effectLst/>
        </p:spPr>
        <p:txBody>
          <a:bodyPr anchor="ctr"/>
          <a:lstStyle/>
          <a:p>
            <a:pPr eaLnBrk="1" hangingPunct="1">
              <a:defRPr/>
            </a:pPr>
            <a:endParaRPr lang="en-US" sz="3200">
              <a:solidFill>
                <a:schemeClr val="hlink"/>
              </a:solidFill>
              <a:effectLst>
                <a:outerShdw blurRad="38100" dist="38100" dir="2700000" algn="tl">
                  <a:srgbClr val="000000"/>
                </a:outerShdw>
              </a:effectLst>
            </a:endParaRPr>
          </a:p>
        </p:txBody>
      </p:sp>
      <p:sp>
        <p:nvSpPr>
          <p:cNvPr id="8" name="TextBox 1"/>
          <p:cNvSpPr txBox="1">
            <a:spLocks noChangeArrowheads="1"/>
          </p:cNvSpPr>
          <p:nvPr/>
        </p:nvSpPr>
        <p:spPr bwMode="auto">
          <a:xfrm>
            <a:off x="7086600" y="6600031"/>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dirty="0"/>
              <a:t>Slide courtesy of </a:t>
            </a:r>
            <a:r>
              <a:rPr lang="en-US" sz="1000" dirty="0" smtClean="0"/>
              <a:t>BLM</a:t>
            </a:r>
            <a:endParaRPr lang="en-US" sz="1000" dirty="0"/>
          </a:p>
        </p:txBody>
      </p:sp>
      <p:pic>
        <p:nvPicPr>
          <p:cNvPr id="10242" name="Picture 2" descr="C:\Users\Shannon\Downloads\noun_352874_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7" y="5618163"/>
            <a:ext cx="1114425" cy="1114425"/>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p:cNvSpPr>
            <a:spLocks/>
          </p:cNvSpPr>
          <p:nvPr/>
        </p:nvSpPr>
        <p:spPr bwMode="auto">
          <a:xfrm>
            <a:off x="2545556" y="5549900"/>
            <a:ext cx="1134270" cy="1050131"/>
          </a:xfrm>
          <a:custGeom>
            <a:avLst/>
            <a:gdLst>
              <a:gd name="T0" fmla="*/ 619 w 1124"/>
              <a:gd name="T1" fmla="*/ 3 h 1235"/>
              <a:gd name="T2" fmla="*/ 728 w 1124"/>
              <a:gd name="T3" fmla="*/ 28 h 1235"/>
              <a:gd name="T4" fmla="*/ 830 w 1124"/>
              <a:gd name="T5" fmla="*/ 73 h 1235"/>
              <a:gd name="T6" fmla="*/ 919 w 1124"/>
              <a:gd name="T7" fmla="*/ 141 h 1235"/>
              <a:gd name="T8" fmla="*/ 995 w 1124"/>
              <a:gd name="T9" fmla="*/ 224 h 1235"/>
              <a:gd name="T10" fmla="*/ 1055 w 1124"/>
              <a:gd name="T11" fmla="*/ 323 h 1235"/>
              <a:gd name="T12" fmla="*/ 1098 w 1124"/>
              <a:gd name="T13" fmla="*/ 433 h 1235"/>
              <a:gd name="T14" fmla="*/ 1121 w 1124"/>
              <a:gd name="T15" fmla="*/ 553 h 1235"/>
              <a:gd name="T16" fmla="*/ 1121 w 1124"/>
              <a:gd name="T17" fmla="*/ 681 h 1235"/>
              <a:gd name="T18" fmla="*/ 1098 w 1124"/>
              <a:gd name="T19" fmla="*/ 800 h 1235"/>
              <a:gd name="T20" fmla="*/ 1055 w 1124"/>
              <a:gd name="T21" fmla="*/ 912 h 1235"/>
              <a:gd name="T22" fmla="*/ 995 w 1124"/>
              <a:gd name="T23" fmla="*/ 1011 h 1235"/>
              <a:gd name="T24" fmla="*/ 919 w 1124"/>
              <a:gd name="T25" fmla="*/ 1094 h 1235"/>
              <a:gd name="T26" fmla="*/ 830 w 1124"/>
              <a:gd name="T27" fmla="*/ 1160 h 1235"/>
              <a:gd name="T28" fmla="*/ 728 w 1124"/>
              <a:gd name="T29" fmla="*/ 1207 h 1235"/>
              <a:gd name="T30" fmla="*/ 619 w 1124"/>
              <a:gd name="T31" fmla="*/ 1232 h 1235"/>
              <a:gd name="T32" fmla="*/ 505 w 1124"/>
              <a:gd name="T33" fmla="*/ 1232 h 1235"/>
              <a:gd name="T34" fmla="*/ 394 w 1124"/>
              <a:gd name="T35" fmla="*/ 1207 h 1235"/>
              <a:gd name="T36" fmla="*/ 294 w 1124"/>
              <a:gd name="T37" fmla="*/ 1160 h 1235"/>
              <a:gd name="T38" fmla="*/ 205 w 1124"/>
              <a:gd name="T39" fmla="*/ 1094 h 1235"/>
              <a:gd name="T40" fmla="*/ 129 w 1124"/>
              <a:gd name="T41" fmla="*/ 1011 h 1235"/>
              <a:gd name="T42" fmla="*/ 69 w 1124"/>
              <a:gd name="T43" fmla="*/ 912 h 1235"/>
              <a:gd name="T44" fmla="*/ 26 w 1124"/>
              <a:gd name="T45" fmla="*/ 800 h 1235"/>
              <a:gd name="T46" fmla="*/ 3 w 1124"/>
              <a:gd name="T47" fmla="*/ 681 h 1235"/>
              <a:gd name="T48" fmla="*/ 3 w 1124"/>
              <a:gd name="T49" fmla="*/ 553 h 1235"/>
              <a:gd name="T50" fmla="*/ 26 w 1124"/>
              <a:gd name="T51" fmla="*/ 433 h 1235"/>
              <a:gd name="T52" fmla="*/ 69 w 1124"/>
              <a:gd name="T53" fmla="*/ 323 h 1235"/>
              <a:gd name="T54" fmla="*/ 129 w 1124"/>
              <a:gd name="T55" fmla="*/ 224 h 1235"/>
              <a:gd name="T56" fmla="*/ 205 w 1124"/>
              <a:gd name="T57" fmla="*/ 141 h 1235"/>
              <a:gd name="T58" fmla="*/ 294 w 1124"/>
              <a:gd name="T59" fmla="*/ 73 h 1235"/>
              <a:gd name="T60" fmla="*/ 394 w 1124"/>
              <a:gd name="T61" fmla="*/ 28 h 1235"/>
              <a:gd name="T62" fmla="*/ 505 w 1124"/>
              <a:gd name="T63" fmla="*/ 3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4" h="1235">
                <a:moveTo>
                  <a:pt x="561" y="0"/>
                </a:moveTo>
                <a:lnTo>
                  <a:pt x="619" y="3"/>
                </a:lnTo>
                <a:lnTo>
                  <a:pt x="675" y="13"/>
                </a:lnTo>
                <a:lnTo>
                  <a:pt x="728" y="28"/>
                </a:lnTo>
                <a:lnTo>
                  <a:pt x="780" y="47"/>
                </a:lnTo>
                <a:lnTo>
                  <a:pt x="830" y="73"/>
                </a:lnTo>
                <a:lnTo>
                  <a:pt x="876" y="105"/>
                </a:lnTo>
                <a:lnTo>
                  <a:pt x="919" y="141"/>
                </a:lnTo>
                <a:lnTo>
                  <a:pt x="959" y="180"/>
                </a:lnTo>
                <a:lnTo>
                  <a:pt x="995" y="224"/>
                </a:lnTo>
                <a:lnTo>
                  <a:pt x="1028" y="272"/>
                </a:lnTo>
                <a:lnTo>
                  <a:pt x="1055" y="323"/>
                </a:lnTo>
                <a:lnTo>
                  <a:pt x="1079" y="375"/>
                </a:lnTo>
                <a:lnTo>
                  <a:pt x="1098" y="433"/>
                </a:lnTo>
                <a:lnTo>
                  <a:pt x="1112" y="492"/>
                </a:lnTo>
                <a:lnTo>
                  <a:pt x="1121" y="553"/>
                </a:lnTo>
                <a:lnTo>
                  <a:pt x="1124" y="617"/>
                </a:lnTo>
                <a:lnTo>
                  <a:pt x="1121" y="681"/>
                </a:lnTo>
                <a:lnTo>
                  <a:pt x="1112" y="741"/>
                </a:lnTo>
                <a:lnTo>
                  <a:pt x="1098" y="800"/>
                </a:lnTo>
                <a:lnTo>
                  <a:pt x="1079" y="858"/>
                </a:lnTo>
                <a:lnTo>
                  <a:pt x="1055" y="912"/>
                </a:lnTo>
                <a:lnTo>
                  <a:pt x="1028" y="963"/>
                </a:lnTo>
                <a:lnTo>
                  <a:pt x="995" y="1011"/>
                </a:lnTo>
                <a:lnTo>
                  <a:pt x="959" y="1053"/>
                </a:lnTo>
                <a:lnTo>
                  <a:pt x="919" y="1094"/>
                </a:lnTo>
                <a:lnTo>
                  <a:pt x="876" y="1130"/>
                </a:lnTo>
                <a:lnTo>
                  <a:pt x="830" y="1160"/>
                </a:lnTo>
                <a:lnTo>
                  <a:pt x="780" y="1186"/>
                </a:lnTo>
                <a:lnTo>
                  <a:pt x="728" y="1207"/>
                </a:lnTo>
                <a:lnTo>
                  <a:pt x="675" y="1222"/>
                </a:lnTo>
                <a:lnTo>
                  <a:pt x="619" y="1232"/>
                </a:lnTo>
                <a:lnTo>
                  <a:pt x="561" y="1235"/>
                </a:lnTo>
                <a:lnTo>
                  <a:pt x="505" y="1232"/>
                </a:lnTo>
                <a:lnTo>
                  <a:pt x="448" y="1222"/>
                </a:lnTo>
                <a:lnTo>
                  <a:pt x="394" y="1207"/>
                </a:lnTo>
                <a:lnTo>
                  <a:pt x="343" y="1186"/>
                </a:lnTo>
                <a:lnTo>
                  <a:pt x="294" y="1160"/>
                </a:lnTo>
                <a:lnTo>
                  <a:pt x="248" y="1130"/>
                </a:lnTo>
                <a:lnTo>
                  <a:pt x="205" y="1094"/>
                </a:lnTo>
                <a:lnTo>
                  <a:pt x="164" y="1053"/>
                </a:lnTo>
                <a:lnTo>
                  <a:pt x="129" y="1011"/>
                </a:lnTo>
                <a:lnTo>
                  <a:pt x="96" y="963"/>
                </a:lnTo>
                <a:lnTo>
                  <a:pt x="69" y="912"/>
                </a:lnTo>
                <a:lnTo>
                  <a:pt x="45" y="858"/>
                </a:lnTo>
                <a:lnTo>
                  <a:pt x="26" y="800"/>
                </a:lnTo>
                <a:lnTo>
                  <a:pt x="12" y="741"/>
                </a:lnTo>
                <a:lnTo>
                  <a:pt x="3" y="681"/>
                </a:lnTo>
                <a:lnTo>
                  <a:pt x="0" y="617"/>
                </a:lnTo>
                <a:lnTo>
                  <a:pt x="3" y="553"/>
                </a:lnTo>
                <a:lnTo>
                  <a:pt x="12" y="492"/>
                </a:lnTo>
                <a:lnTo>
                  <a:pt x="26" y="433"/>
                </a:lnTo>
                <a:lnTo>
                  <a:pt x="45" y="375"/>
                </a:lnTo>
                <a:lnTo>
                  <a:pt x="69" y="323"/>
                </a:lnTo>
                <a:lnTo>
                  <a:pt x="96" y="272"/>
                </a:lnTo>
                <a:lnTo>
                  <a:pt x="129" y="224"/>
                </a:lnTo>
                <a:lnTo>
                  <a:pt x="164" y="180"/>
                </a:lnTo>
                <a:lnTo>
                  <a:pt x="205" y="141"/>
                </a:lnTo>
                <a:lnTo>
                  <a:pt x="248" y="105"/>
                </a:lnTo>
                <a:lnTo>
                  <a:pt x="294" y="73"/>
                </a:lnTo>
                <a:lnTo>
                  <a:pt x="343" y="47"/>
                </a:lnTo>
                <a:lnTo>
                  <a:pt x="394" y="28"/>
                </a:lnTo>
                <a:lnTo>
                  <a:pt x="448" y="13"/>
                </a:lnTo>
                <a:lnTo>
                  <a:pt x="505" y="3"/>
                </a:lnTo>
                <a:lnTo>
                  <a:pt x="561" y="0"/>
                </a:lnTo>
                <a:close/>
              </a:path>
            </a:pathLst>
          </a:custGeom>
          <a:solidFill>
            <a:srgbClr val="DDBF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74" name="Picture 34" descr="C:\Users\Shannon\Downloads\noun_16074_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555" y="5618163"/>
            <a:ext cx="1134270" cy="1134270"/>
          </a:xfrm>
          <a:prstGeom prst="rect">
            <a:avLst/>
          </a:prstGeom>
          <a:noFill/>
          <a:extLst>
            <a:ext uri="{909E8E84-426E-40DD-AFC4-6F175D3DCCD1}">
              <a14:hiddenFill xmlns:a14="http://schemas.microsoft.com/office/drawing/2010/main">
                <a:solidFill>
                  <a:srgbClr val="FFFFFF"/>
                </a:solidFill>
              </a14:hiddenFill>
            </a:ext>
          </a:extLst>
        </p:spPr>
      </p:pic>
      <p:pic>
        <p:nvPicPr>
          <p:cNvPr id="10275" name="Picture 35" descr="C:\Users\Shannon\Downloads\noun_492270_c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268" y="5756393"/>
            <a:ext cx="376843" cy="376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3" name="Rectangle 3"/>
          <p:cNvSpPr>
            <a:spLocks noGrp="1" noChangeArrowheads="1"/>
          </p:cNvSpPr>
          <p:nvPr>
            <p:ph type="body" idx="4294967295"/>
          </p:nvPr>
        </p:nvSpPr>
        <p:spPr>
          <a:xfrm>
            <a:off x="304799" y="1447800"/>
            <a:ext cx="8565931" cy="4876800"/>
          </a:xfrm>
        </p:spPr>
        <p:txBody>
          <a:bodyPr>
            <a:normAutofit fontScale="92500"/>
          </a:bodyPr>
          <a:lstStyle/>
          <a:p>
            <a:pPr marL="109728" indent="0" eaLnBrk="1" hangingPunct="1">
              <a:lnSpc>
                <a:spcPct val="80000"/>
              </a:lnSpc>
              <a:buClr>
                <a:schemeClr val="accent1">
                  <a:lumMod val="75000"/>
                </a:schemeClr>
              </a:buClr>
              <a:buSzPct val="95000"/>
              <a:buNone/>
              <a:defRPr/>
            </a:pPr>
            <a:r>
              <a:rPr lang="en-US" sz="2600" dirty="0" smtClean="0"/>
              <a:t>A wildlife biologist for a small field office was the in-house GIS expert and provided support for all the staff’s GIS needs.  However, the data were stored on her own workstation.  When the biologist relocated to another office, no one understood how the data were stored or managed.</a:t>
            </a:r>
          </a:p>
          <a:p>
            <a:pPr eaLnBrk="1" hangingPunct="1">
              <a:lnSpc>
                <a:spcPct val="80000"/>
              </a:lnSpc>
              <a:buClr>
                <a:schemeClr val="accent1">
                  <a:lumMod val="75000"/>
                </a:schemeClr>
              </a:buClr>
              <a:buSzPct val="95000"/>
              <a:buFont typeface="Arial" pitchFamily="34" charset="0"/>
              <a:buChar char="•"/>
              <a:defRPr/>
            </a:pPr>
            <a:endParaRPr lang="en-US" sz="1200" dirty="0" smtClean="0"/>
          </a:p>
          <a:p>
            <a:pPr marL="109728" indent="0" eaLnBrk="1" hangingPunct="1">
              <a:lnSpc>
                <a:spcPct val="80000"/>
              </a:lnSpc>
              <a:buClr>
                <a:schemeClr val="accent1">
                  <a:lumMod val="75000"/>
                </a:schemeClr>
              </a:buClr>
              <a:buSzPct val="95000"/>
              <a:buNone/>
              <a:defRPr/>
            </a:pPr>
            <a:r>
              <a:rPr lang="en-US" sz="2600" b="1" dirty="0" smtClean="0"/>
              <a:t>Solution: </a:t>
            </a:r>
            <a:r>
              <a:rPr lang="en-US" sz="2600" dirty="0" smtClean="0"/>
              <a:t>A state office GIS specialist retrieved the workstation and sifted through files trying to salvage relevant data. </a:t>
            </a:r>
          </a:p>
          <a:p>
            <a:pPr eaLnBrk="1" hangingPunct="1">
              <a:lnSpc>
                <a:spcPct val="80000"/>
              </a:lnSpc>
              <a:buClr>
                <a:schemeClr val="accent1">
                  <a:lumMod val="75000"/>
                </a:schemeClr>
              </a:buClr>
              <a:buSzPct val="95000"/>
              <a:buFont typeface="Arial" pitchFamily="34" charset="0"/>
              <a:buChar char="•"/>
              <a:defRPr/>
            </a:pPr>
            <a:endParaRPr lang="en-US" sz="1200" dirty="0" smtClean="0"/>
          </a:p>
          <a:p>
            <a:pPr marL="109728" indent="0" eaLnBrk="1" hangingPunct="1">
              <a:lnSpc>
                <a:spcPct val="80000"/>
              </a:lnSpc>
              <a:buClr>
                <a:schemeClr val="accent1">
                  <a:lumMod val="75000"/>
                </a:schemeClr>
              </a:buClr>
              <a:buSzPct val="95000"/>
              <a:buNone/>
              <a:defRPr/>
            </a:pPr>
            <a:r>
              <a:rPr lang="en-US" sz="2600" b="1" dirty="0" smtClean="0"/>
              <a:t>Cost: </a:t>
            </a:r>
            <a:r>
              <a:rPr lang="en-US" sz="2600" dirty="0" smtClean="0"/>
              <a:t>1 work month ($4,000) plus the value of </a:t>
            </a:r>
          </a:p>
          <a:p>
            <a:pPr marL="109728" indent="0" eaLnBrk="1" hangingPunct="1">
              <a:lnSpc>
                <a:spcPct val="80000"/>
              </a:lnSpc>
              <a:buClr>
                <a:schemeClr val="accent1">
                  <a:lumMod val="75000"/>
                </a:schemeClr>
              </a:buClr>
              <a:buSzPct val="95000"/>
              <a:buNone/>
              <a:defRPr/>
            </a:pPr>
            <a:r>
              <a:rPr lang="en-US" sz="2600" dirty="0"/>
              <a:t> </a:t>
            </a:r>
            <a:r>
              <a:rPr lang="en-US" sz="2600" dirty="0" smtClean="0"/>
              <a:t>   data that were not recovered</a:t>
            </a:r>
          </a:p>
          <a:p>
            <a:pPr marL="109728" indent="0">
              <a:buNone/>
            </a:pPr>
            <a:endParaRPr lang="en-US" sz="2600" dirty="0" smtClean="0"/>
          </a:p>
          <a:p>
            <a:pPr marL="109728" indent="0">
              <a:buNone/>
            </a:pPr>
            <a:endParaRPr lang="en-US" sz="1500" dirty="0"/>
          </a:p>
          <a:p>
            <a:pPr marL="109728" indent="0">
              <a:buNone/>
            </a:pPr>
            <a:r>
              <a:rPr lang="en-US" sz="2400" dirty="0" smtClean="0"/>
              <a:t>Consider that the </a:t>
            </a:r>
            <a:r>
              <a:rPr lang="en-US" sz="2400" dirty="0"/>
              <a:t>situation could have been </a:t>
            </a:r>
            <a:r>
              <a:rPr lang="en-US" sz="2400" dirty="0" smtClean="0"/>
              <a:t>worse, </a:t>
            </a:r>
            <a:r>
              <a:rPr lang="en-US" sz="2400" dirty="0"/>
              <a:t>because the data </a:t>
            </a:r>
            <a:r>
              <a:rPr lang="en-US" sz="2400" dirty="0" smtClean="0"/>
              <a:t>were </a:t>
            </a:r>
            <a:r>
              <a:rPr lang="en-US" sz="2400" dirty="0"/>
              <a:t>not being backed up as </a:t>
            </a:r>
            <a:r>
              <a:rPr lang="en-US" sz="2400" dirty="0" smtClean="0"/>
              <a:t>they </a:t>
            </a:r>
            <a:r>
              <a:rPr lang="en-US" sz="2400" dirty="0"/>
              <a:t>would have been if stored on a </a:t>
            </a:r>
            <a:r>
              <a:rPr lang="en-US" sz="2400" dirty="0" smtClean="0"/>
              <a:t>server.</a:t>
            </a:r>
            <a:endParaRPr lang="en-US" sz="2400" dirty="0"/>
          </a:p>
          <a:p>
            <a:pPr eaLnBrk="1" hangingPunct="1">
              <a:lnSpc>
                <a:spcPct val="80000"/>
              </a:lnSpc>
              <a:buFont typeface="Wingdings" pitchFamily="2" charset="2"/>
              <a:buNone/>
              <a:defRPr/>
            </a:pPr>
            <a:endParaRPr lang="en-US" sz="2600" dirty="0" smtClean="0"/>
          </a:p>
          <a:p>
            <a:pPr eaLnBrk="1" hangingPunct="1">
              <a:lnSpc>
                <a:spcPct val="80000"/>
              </a:lnSpc>
              <a:buFont typeface="Wingdings" pitchFamily="2" charset="2"/>
              <a:buNone/>
              <a:defRPr/>
            </a:pPr>
            <a:endParaRPr lang="en-US" sz="2600" dirty="0" smtClean="0">
              <a:effectLst/>
            </a:endParaRPr>
          </a:p>
        </p:txBody>
      </p:sp>
      <p:sp>
        <p:nvSpPr>
          <p:cNvPr id="80901" name="Text Box 5"/>
          <p:cNvSpPr txBox="1">
            <a:spLocks noChangeArrowheads="1"/>
          </p:cNvSpPr>
          <p:nvPr/>
        </p:nvSpPr>
        <p:spPr bwMode="auto">
          <a:xfrm>
            <a:off x="304800" y="507120"/>
            <a:ext cx="8565931" cy="646331"/>
          </a:xfrm>
          <a:prstGeom prst="rect">
            <a:avLst/>
          </a:prstGeom>
          <a:noFill/>
          <a:ln w="9525" algn="ctr">
            <a:noFill/>
            <a:miter lim="800000"/>
            <a:headEnd/>
            <a:tailEnd/>
          </a:ln>
          <a:effectLst/>
        </p:spPr>
        <p:txBody>
          <a:bodyPr wrap="square">
            <a:spAutoFit/>
          </a:bodyPr>
          <a:lstStyle/>
          <a:p>
            <a:pPr algn="ctr">
              <a:spcBef>
                <a:spcPct val="50000"/>
              </a:spcBef>
              <a:defRPr/>
            </a:pPr>
            <a:r>
              <a:rPr lang="en-US" sz="3600" b="1" dirty="0" smtClean="0">
                <a:solidFill>
                  <a:schemeClr val="accent1">
                    <a:lumMod val="75000"/>
                  </a:schemeClr>
                </a:solidFill>
                <a:latin typeface="+mj-lt"/>
              </a:rPr>
              <a:t>Poor Science Data Management Example</a:t>
            </a:r>
            <a:endParaRPr lang="en-US" sz="3600" b="1" dirty="0">
              <a:solidFill>
                <a:schemeClr val="accent1">
                  <a:lumMod val="75000"/>
                </a:schemeClr>
              </a:solidFill>
              <a:latin typeface="+mj-lt"/>
            </a:endParaRPr>
          </a:p>
        </p:txBody>
      </p:sp>
      <p:pic>
        <p:nvPicPr>
          <p:cNvPr id="2" name="Picture 2" descr="C:\Users\Shannon\Downloads\noun_111325_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971" y="3842656"/>
            <a:ext cx="1480458" cy="1480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Grp="1" noRot="1" noChangeArrowheads="1"/>
          </p:cNvSpPr>
          <p:nvPr>
            <p:ph type="title" idx="4294967295"/>
          </p:nvPr>
        </p:nvSpPr>
        <p:spPr>
          <a:xfrm>
            <a:off x="304800" y="274638"/>
            <a:ext cx="8534400" cy="1143000"/>
          </a:xfrm>
        </p:spPr>
        <p:txBody>
          <a:bodyPr>
            <a:noAutofit/>
          </a:bodyPr>
          <a:lstStyle/>
          <a:p>
            <a:pPr algn="ctr">
              <a:defRPr/>
            </a:pPr>
            <a:r>
              <a:rPr lang="en-US" sz="3600" dirty="0" smtClean="0">
                <a:solidFill>
                  <a:schemeClr val="accent1">
                    <a:lumMod val="75000"/>
                  </a:schemeClr>
                </a:solidFill>
                <a:effectLst/>
              </a:rPr>
              <a:t>Poor Data Management Federal Agency Example</a:t>
            </a:r>
          </a:p>
        </p:txBody>
      </p:sp>
      <p:sp>
        <p:nvSpPr>
          <p:cNvPr id="1040387" name="Rectangle 3"/>
          <p:cNvSpPr>
            <a:spLocks noGrp="1" noChangeArrowheads="1"/>
          </p:cNvSpPr>
          <p:nvPr>
            <p:ph type="body" idx="1"/>
          </p:nvPr>
        </p:nvSpPr>
        <p:spPr/>
        <p:txBody>
          <a:bodyPr>
            <a:normAutofit/>
          </a:bodyPr>
          <a:lstStyle/>
          <a:p>
            <a:pPr marL="109728" indent="0" eaLnBrk="1" hangingPunct="1">
              <a:lnSpc>
                <a:spcPct val="80000"/>
              </a:lnSpc>
              <a:buClr>
                <a:schemeClr val="accent1">
                  <a:lumMod val="75000"/>
                </a:schemeClr>
              </a:buClr>
              <a:buSzPct val="95000"/>
              <a:buNone/>
              <a:defRPr/>
            </a:pPr>
            <a:r>
              <a:rPr lang="en-US" dirty="0" smtClean="0"/>
              <a:t>In preparation for a Resource Management Plan, an office discovered 14 duplicate GPS inventories of roads. </a:t>
            </a:r>
            <a:r>
              <a:rPr lang="en-US" dirty="0" smtClean="0"/>
              <a:t>However</a:t>
            </a:r>
            <a:r>
              <a:rPr lang="en-US" dirty="0" smtClean="0"/>
              <a:t>, because none of the inventories had enough metadata, it was impossible to know which inventory was best or if any of the inventories actually met their requirements.</a:t>
            </a:r>
          </a:p>
          <a:p>
            <a:pPr eaLnBrk="1" hangingPunct="1">
              <a:lnSpc>
                <a:spcPct val="80000"/>
              </a:lnSpc>
              <a:buClr>
                <a:schemeClr val="accent1">
                  <a:lumMod val="75000"/>
                </a:schemeClr>
              </a:buClr>
              <a:buSzPct val="95000"/>
              <a:defRPr/>
            </a:pPr>
            <a:endParaRPr lang="en-US" dirty="0" smtClean="0"/>
          </a:p>
          <a:p>
            <a:pPr marL="109728" indent="0" eaLnBrk="1" hangingPunct="1">
              <a:lnSpc>
                <a:spcPct val="80000"/>
              </a:lnSpc>
              <a:buClr>
                <a:schemeClr val="accent1">
                  <a:lumMod val="75000"/>
                </a:schemeClr>
              </a:buClr>
              <a:buSzPct val="95000"/>
              <a:buNone/>
              <a:defRPr/>
            </a:pPr>
            <a:r>
              <a:rPr lang="en-US" b="1" dirty="0" smtClean="0"/>
              <a:t>Solution:  </a:t>
            </a:r>
            <a:r>
              <a:rPr lang="en-US" dirty="0" smtClean="0"/>
              <a:t>Re-Inventory roads</a:t>
            </a:r>
          </a:p>
          <a:p>
            <a:pPr eaLnBrk="1" hangingPunct="1">
              <a:lnSpc>
                <a:spcPct val="80000"/>
              </a:lnSpc>
              <a:buClr>
                <a:schemeClr val="accent1">
                  <a:lumMod val="75000"/>
                </a:schemeClr>
              </a:buClr>
              <a:buSzPct val="95000"/>
              <a:defRPr/>
            </a:pPr>
            <a:endParaRPr lang="en-US" dirty="0" smtClean="0"/>
          </a:p>
          <a:p>
            <a:pPr marL="109728" indent="0" eaLnBrk="1" hangingPunct="1">
              <a:lnSpc>
                <a:spcPct val="80000"/>
              </a:lnSpc>
              <a:buClr>
                <a:schemeClr val="accent1">
                  <a:lumMod val="75000"/>
                </a:schemeClr>
              </a:buClr>
              <a:buSzPct val="95000"/>
              <a:buNone/>
              <a:defRPr/>
            </a:pPr>
            <a:r>
              <a:rPr lang="en-US" b="1" dirty="0" smtClean="0"/>
              <a:t>Cost: </a:t>
            </a:r>
            <a:r>
              <a:rPr lang="en-US" dirty="0" smtClean="0"/>
              <a:t>Estimated 9 work months/inventory </a:t>
            </a:r>
          </a:p>
          <a:p>
            <a:pPr marL="109728" indent="0" eaLnBrk="1" hangingPunct="1">
              <a:lnSpc>
                <a:spcPct val="80000"/>
              </a:lnSpc>
              <a:buClr>
                <a:schemeClr val="accent1">
                  <a:lumMod val="75000"/>
                </a:schemeClr>
              </a:buClr>
              <a:buSzPct val="95000"/>
              <a:buNone/>
              <a:defRPr/>
            </a:pPr>
            <a:r>
              <a:rPr lang="en-US" dirty="0"/>
              <a:t> </a:t>
            </a:r>
            <a:r>
              <a:rPr lang="en-US" dirty="0" smtClean="0"/>
              <a:t>       @$</a:t>
            </a:r>
            <a:r>
              <a:rPr lang="en-US" dirty="0" smtClean="0"/>
              <a:t>4,000/work month</a:t>
            </a:r>
            <a:endParaRPr lang="en-US" dirty="0" smtClean="0"/>
          </a:p>
          <a:p>
            <a:pPr marL="109728" indent="0" eaLnBrk="1" hangingPunct="1">
              <a:lnSpc>
                <a:spcPct val="80000"/>
              </a:lnSpc>
              <a:buClr>
                <a:schemeClr val="accent1">
                  <a:lumMod val="75000"/>
                </a:schemeClr>
              </a:buClr>
              <a:buSzPct val="95000"/>
              <a:buNone/>
              <a:defRPr/>
            </a:pPr>
            <a:r>
              <a:rPr lang="en-US" dirty="0"/>
              <a:t> </a:t>
            </a:r>
            <a:r>
              <a:rPr lang="en-US" dirty="0" smtClean="0"/>
              <a:t>       (14 inventories = $504,000)</a:t>
            </a:r>
          </a:p>
        </p:txBody>
      </p:sp>
      <p:pic>
        <p:nvPicPr>
          <p:cNvPr id="10242" name="Picture 2" descr="http://farm5.staticflickr.com/4032/4692092024_da619935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32" y="3295650"/>
            <a:ext cx="2483041" cy="2483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7231132" y="4398794"/>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ruffin_ready</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152966"/>
            <a:ext cx="9144000" cy="1250634"/>
          </a:xfrm>
        </p:spPr>
        <p:txBody>
          <a:bodyPr>
            <a:normAutofit/>
          </a:bodyPr>
          <a:lstStyle/>
          <a:p>
            <a:r>
              <a:rPr lang="en-US" dirty="0" smtClean="0">
                <a:ea typeface="ＭＳ Ｐゴシック" pitchFamily="34" charset="-128"/>
              </a:rPr>
              <a:t>Value of Data Management:</a:t>
            </a:r>
            <a:br>
              <a:rPr lang="en-US" dirty="0" smtClean="0">
                <a:ea typeface="ＭＳ Ｐゴシック" pitchFamily="34" charset="-128"/>
              </a:rPr>
            </a:br>
            <a:r>
              <a:rPr lang="en-US" dirty="0" smtClean="0">
                <a:ea typeface="ＭＳ Ｐゴシック" pitchFamily="34" charset="-128"/>
              </a:rPr>
              <a:t>Importance for researchers and science</a:t>
            </a:r>
            <a:endParaRPr lang="en-US" dirty="0" smtClean="0">
              <a:ea typeface="ＭＳ Ｐゴシック" pitchFamily="34" charset="-128"/>
            </a:endParaRPr>
          </a:p>
        </p:txBody>
      </p:sp>
    </p:spTree>
    <p:extLst>
      <p:ext uri="{BB962C8B-B14F-4D97-AF65-F5344CB8AC3E}">
        <p14:creationId xmlns:p14="http://schemas.microsoft.com/office/powerpoint/2010/main" val="23042691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120"/>
            <a:ext cx="8229600" cy="1143000"/>
          </a:xfrm>
        </p:spPr>
        <p:txBody>
          <a:bodyPr/>
          <a:lstStyle/>
          <a:p>
            <a:pPr>
              <a:defRPr/>
            </a:pPr>
            <a:r>
              <a:rPr lang="en-US" dirty="0" smtClean="0">
                <a:cs typeface="+mj-cs"/>
              </a:rPr>
              <a:t>Importance of Data Management</a:t>
            </a:r>
            <a:endParaRPr lang="en-US" dirty="0">
              <a:cs typeface="+mj-cs"/>
            </a:endParaRPr>
          </a:p>
        </p:txBody>
      </p:sp>
      <p:sp>
        <p:nvSpPr>
          <p:cNvPr id="47107" name="Content Placeholder 2"/>
          <p:cNvSpPr>
            <a:spLocks noGrp="1"/>
          </p:cNvSpPr>
          <p:nvPr>
            <p:ph idx="1"/>
          </p:nvPr>
        </p:nvSpPr>
        <p:spPr>
          <a:xfrm>
            <a:off x="457200" y="1403120"/>
            <a:ext cx="8229600" cy="4934604"/>
          </a:xfrm>
        </p:spPr>
        <p:txBody>
          <a:bodyPr>
            <a:noAutofit/>
          </a:bodyPr>
          <a:lstStyle/>
          <a:p>
            <a:pPr marL="0" indent="0">
              <a:lnSpc>
                <a:spcPct val="75000"/>
              </a:lnSpc>
              <a:spcBef>
                <a:spcPts val="0"/>
              </a:spcBef>
              <a:buFontTx/>
              <a:buNone/>
            </a:pPr>
            <a:r>
              <a:rPr lang="en-US" sz="2000" dirty="0" smtClean="0"/>
              <a:t>“</a:t>
            </a:r>
            <a:r>
              <a:rPr lang="en-US" sz="2000" dirty="0"/>
              <a:t>Please forgive my paranoia about protocols, standards, and data </a:t>
            </a:r>
            <a:r>
              <a:rPr lang="en-US" sz="2000" dirty="0" smtClean="0"/>
              <a:t>review. I'm </a:t>
            </a:r>
            <a:r>
              <a:rPr lang="en-US" sz="2000" dirty="0"/>
              <a:t>in the latter stages of a long career with USGS (30 years, and counting), and have experienced much. </a:t>
            </a:r>
            <a:r>
              <a:rPr lang="en-US" sz="2000" dirty="0" smtClean="0"/>
              <a:t>Experience </a:t>
            </a:r>
            <a:r>
              <a:rPr lang="en-US" sz="2000" dirty="0"/>
              <a:t>is the knowledge you get just after you needed it. </a:t>
            </a:r>
          </a:p>
          <a:p>
            <a:pPr marL="0" indent="0">
              <a:lnSpc>
                <a:spcPct val="75000"/>
              </a:lnSpc>
              <a:spcBef>
                <a:spcPts val="0"/>
              </a:spcBef>
              <a:buFontTx/>
              <a:buNone/>
            </a:pPr>
            <a:endParaRPr lang="en-US" sz="2000" dirty="0"/>
          </a:p>
          <a:p>
            <a:pPr marL="0" indent="0">
              <a:lnSpc>
                <a:spcPct val="75000"/>
              </a:lnSpc>
              <a:spcBef>
                <a:spcPts val="0"/>
              </a:spcBef>
              <a:buFontTx/>
              <a:buNone/>
            </a:pPr>
            <a:r>
              <a:rPr lang="en-US" sz="2000" dirty="0"/>
              <a:t>Several times, I've seen colleagues called to court in order to testify about conditions they have observed.  </a:t>
            </a:r>
          </a:p>
          <a:p>
            <a:pPr marL="0" indent="0">
              <a:lnSpc>
                <a:spcPct val="75000"/>
              </a:lnSpc>
              <a:spcBef>
                <a:spcPts val="0"/>
              </a:spcBef>
              <a:buFontTx/>
              <a:buNone/>
            </a:pPr>
            <a:endParaRPr lang="en-US" sz="2000" dirty="0"/>
          </a:p>
          <a:p>
            <a:pPr marL="0" indent="0">
              <a:lnSpc>
                <a:spcPct val="75000"/>
              </a:lnSpc>
              <a:spcBef>
                <a:spcPts val="0"/>
              </a:spcBef>
              <a:buFontTx/>
              <a:buNone/>
            </a:pPr>
            <a:r>
              <a:rPr lang="en-US" sz="2000" dirty="0"/>
              <a:t>Without a strong tradition of constant review and approval of basic data, they would've been in deep trouble under cross-examination. </a:t>
            </a:r>
            <a:r>
              <a:rPr lang="en-US" sz="2000" dirty="0" smtClean="0"/>
              <a:t>Instead</a:t>
            </a:r>
            <a:r>
              <a:rPr lang="en-US" sz="2000" dirty="0"/>
              <a:t>, they were able to produce field notes, data approval records, and the like, to back up their testimony.  </a:t>
            </a:r>
          </a:p>
          <a:p>
            <a:pPr marL="0" indent="0">
              <a:lnSpc>
                <a:spcPct val="75000"/>
              </a:lnSpc>
              <a:spcBef>
                <a:spcPts val="0"/>
              </a:spcBef>
              <a:buFontTx/>
              <a:buNone/>
            </a:pPr>
            <a:endParaRPr lang="en-US" sz="2000" dirty="0"/>
          </a:p>
          <a:p>
            <a:pPr marL="0" indent="0">
              <a:lnSpc>
                <a:spcPct val="75000"/>
              </a:lnSpc>
              <a:spcBef>
                <a:spcPts val="0"/>
              </a:spcBef>
              <a:buFontTx/>
              <a:buNone/>
            </a:pPr>
            <a:r>
              <a:rPr lang="en-US" sz="2000" dirty="0"/>
              <a:t>It's one thing to be questioned by a college student who is working on a project for school. </a:t>
            </a:r>
            <a:r>
              <a:rPr lang="en-US" sz="2000" u="sng" dirty="0" smtClean="0"/>
              <a:t>It's </a:t>
            </a:r>
            <a:r>
              <a:rPr lang="en-US" sz="2000" u="sng" dirty="0"/>
              <a:t>another entirely to be grilled by an attorney under oath with the media present.</a:t>
            </a:r>
            <a:r>
              <a:rPr lang="en-US" sz="2000" u="sng" dirty="0" smtClean="0"/>
              <a:t>”</a:t>
            </a:r>
          </a:p>
          <a:p>
            <a:pPr marL="0" indent="0">
              <a:lnSpc>
                <a:spcPct val="75000"/>
              </a:lnSpc>
              <a:spcBef>
                <a:spcPts val="0"/>
              </a:spcBef>
              <a:buFontTx/>
              <a:buNone/>
            </a:pPr>
            <a:endParaRPr lang="en-US" sz="2000" u="sng" dirty="0"/>
          </a:p>
          <a:p>
            <a:pPr marL="0" indent="0" algn="r">
              <a:lnSpc>
                <a:spcPct val="75000"/>
              </a:lnSpc>
              <a:spcBef>
                <a:spcPts val="0"/>
              </a:spcBef>
              <a:buFontTx/>
              <a:buNone/>
            </a:pPr>
            <a:r>
              <a:rPr lang="en-US" sz="2000" dirty="0"/>
              <a:t>- Nelson Williams, </a:t>
            </a:r>
            <a:r>
              <a:rPr lang="en-US" sz="2000" dirty="0" smtClean="0"/>
              <a:t>Scientist </a:t>
            </a:r>
            <a:br>
              <a:rPr lang="en-US" sz="2000" dirty="0" smtClean="0"/>
            </a:br>
            <a:r>
              <a:rPr lang="en-US" sz="2000" dirty="0" smtClean="0"/>
              <a:t>US Geological Survey </a:t>
            </a:r>
            <a:endParaRPr lang="en-US" sz="2000" dirty="0"/>
          </a:p>
          <a:p>
            <a:pPr marL="0" indent="0">
              <a:lnSpc>
                <a:spcPct val="75000"/>
              </a:lnSpc>
              <a:spcBef>
                <a:spcPts val="0"/>
              </a:spcBef>
              <a:buFontTx/>
              <a:buNone/>
            </a:pPr>
            <a:endParaRPr lang="en-US" sz="2000" dirty="0">
              <a:latin typeface="Times New Roman" charset="0"/>
            </a:endParaRPr>
          </a:p>
          <a:p>
            <a:pPr marL="0" indent="0">
              <a:lnSpc>
                <a:spcPct val="75000"/>
              </a:lnSpc>
              <a:spcBef>
                <a:spcPts val="0"/>
              </a:spcBef>
              <a:buFontTx/>
              <a:buNone/>
            </a:pPr>
            <a:r>
              <a:rPr lang="en-US" sz="2000" dirty="0">
                <a:latin typeface="Times New Roman" charset="0"/>
              </a:rPr>
              <a:t>	</a:t>
            </a:r>
            <a:endParaRPr lang="en-US" sz="2000" dirty="0">
              <a:latin typeface="Calibri" charset="0"/>
            </a:endParaRPr>
          </a:p>
          <a:p>
            <a:pPr marL="0" indent="0">
              <a:lnSpc>
                <a:spcPct val="75000"/>
              </a:lnSpc>
              <a:spcBef>
                <a:spcPts val="0"/>
              </a:spcBef>
              <a:buFontTx/>
              <a:buNone/>
            </a:pPr>
            <a:endParaRPr lang="en-US" sz="2000" dirty="0">
              <a:latin typeface="Times New Roman"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60415"/>
            <a:ext cx="9144000" cy="533400"/>
          </a:xfrm>
        </p:spPr>
        <p:txBody>
          <a:bodyPr>
            <a:noAutofit/>
          </a:bodyPr>
          <a:lstStyle/>
          <a:p>
            <a:pPr eaLnBrk="1" hangingPunct="1">
              <a:defRPr/>
            </a:pPr>
            <a:r>
              <a:rPr lang="en-US" dirty="0" smtClean="0">
                <a:cs typeface="+mj-cs"/>
              </a:rPr>
              <a:t>Importance of Data Management</a:t>
            </a:r>
          </a:p>
        </p:txBody>
      </p:sp>
      <p:pic>
        <p:nvPicPr>
          <p:cNvPr id="48131" name="Picture 4" descr="Climatega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5725510" cy="540632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53110" y="2606235"/>
            <a:ext cx="5327650" cy="1477963"/>
          </a:xfrm>
          <a:prstGeom prst="rect">
            <a:avLst/>
          </a:prstGeom>
          <a:solidFill>
            <a:schemeClr val="bg1"/>
          </a:solidFill>
          <a:ln w="12700">
            <a:solidFill>
              <a:schemeClr val="tx1"/>
            </a:solidFill>
          </a:ln>
        </p:spPr>
        <p:txBody>
          <a:bodyPr wrap="square">
            <a:spAutoFit/>
          </a:bodyPr>
          <a:lstStyle/>
          <a:p>
            <a:pPr>
              <a:defRPr/>
            </a:pPr>
            <a:r>
              <a:rPr lang="en-US" sz="1800" dirty="0">
                <a:latin typeface="+mn-lt"/>
                <a:cs typeface="+mn-cs"/>
              </a:rPr>
              <a:t>The climate scientists at the centre of a media storm over leaked emails were yesterday cleared of accusations that they fudged their results and silenced critics, but a review found they had </a:t>
            </a:r>
            <a:r>
              <a:rPr lang="en-US" sz="1800" dirty="0">
                <a:solidFill>
                  <a:srgbClr val="FF0000"/>
                </a:solidFill>
                <a:latin typeface="+mn-lt"/>
                <a:cs typeface="+mn-cs"/>
              </a:rPr>
              <a:t>failed to be open enough about their work</a:t>
            </a:r>
            <a:r>
              <a:rPr lang="en-US" sz="1800" dirty="0">
                <a:latin typeface="+mn-lt"/>
                <a:cs typeface="+mn-cs"/>
              </a:rPr>
              <a:t>.</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75810" y="1546767"/>
            <a:ext cx="8285590" cy="4282533"/>
          </a:xfrm>
        </p:spPr>
        <p:txBody>
          <a:bodyPr>
            <a:noAutofit/>
          </a:bodyPr>
          <a:lstStyle/>
          <a:p>
            <a:pPr>
              <a:buClr>
                <a:schemeClr val="accent1">
                  <a:lumMod val="75000"/>
                </a:schemeClr>
              </a:buClr>
              <a:buSzPct val="100000"/>
            </a:pPr>
            <a:r>
              <a:rPr lang="en-US" dirty="0" smtClean="0">
                <a:ea typeface="ＭＳ Ｐゴシック" pitchFamily="34" charset="-128"/>
              </a:rPr>
              <a:t>Manage your data for yourself: </a:t>
            </a:r>
          </a:p>
          <a:p>
            <a:pPr lvl="1">
              <a:buClr>
                <a:schemeClr val="accent1">
                  <a:lumMod val="75000"/>
                </a:schemeClr>
              </a:buClr>
              <a:buSzPct val="90000"/>
              <a:buFont typeface="Courier New" pitchFamily="49" charset="0"/>
              <a:buChar char="o"/>
            </a:pPr>
            <a:r>
              <a:rPr lang="en-US" sz="2400" b="1" dirty="0" smtClean="0">
                <a:ea typeface="ＭＳ Ｐゴシック" pitchFamily="34" charset="-128"/>
              </a:rPr>
              <a:t>Keep yourself organized </a:t>
            </a:r>
            <a:r>
              <a:rPr lang="en-US" sz="2400" dirty="0" smtClean="0">
                <a:ea typeface="ＭＳ Ｐゴシック" pitchFamily="34" charset="-128"/>
              </a:rPr>
              <a:t>– be able to find your files (data inputs, analytic scripts, outputs at various stages of the analytic process, etc.) </a:t>
            </a:r>
            <a:endParaRPr lang="en-US" sz="2400" dirty="0">
              <a:ea typeface="ＭＳ Ｐゴシック" pitchFamily="34" charset="-128"/>
            </a:endParaRPr>
          </a:p>
          <a:p>
            <a:pPr lvl="1">
              <a:buClr>
                <a:schemeClr val="accent1">
                  <a:lumMod val="75000"/>
                </a:schemeClr>
              </a:buClr>
              <a:buSzPct val="90000"/>
              <a:buFont typeface="Courier New" pitchFamily="49" charset="0"/>
              <a:buChar char="o"/>
            </a:pPr>
            <a:r>
              <a:rPr lang="en-US" sz="2400" b="1" dirty="0">
                <a:ea typeface="ＭＳ Ｐゴシック" pitchFamily="34" charset="-128"/>
              </a:rPr>
              <a:t>T</a:t>
            </a:r>
            <a:r>
              <a:rPr lang="en-US" sz="2400" b="1" dirty="0" smtClean="0">
                <a:ea typeface="ＭＳ Ｐゴシック" pitchFamily="34" charset="-128"/>
              </a:rPr>
              <a:t>rack your science processes for reproducibility </a:t>
            </a:r>
            <a:r>
              <a:rPr lang="en-US" sz="2400" dirty="0" smtClean="0">
                <a:ea typeface="ＭＳ Ｐゴシック" pitchFamily="34" charset="-128"/>
              </a:rPr>
              <a:t>– be able to match up your outputs with exact inputs and transformations that produced them</a:t>
            </a:r>
          </a:p>
          <a:p>
            <a:pPr lvl="1">
              <a:buClr>
                <a:schemeClr val="accent1">
                  <a:lumMod val="75000"/>
                </a:schemeClr>
              </a:buClr>
              <a:buSzPct val="90000"/>
              <a:buFont typeface="Courier New" pitchFamily="49" charset="0"/>
              <a:buChar char="o"/>
            </a:pPr>
            <a:r>
              <a:rPr lang="en-US" sz="2400" b="1" dirty="0" smtClean="0">
                <a:ea typeface="ＭＳ Ｐゴシック" pitchFamily="34" charset="-128"/>
              </a:rPr>
              <a:t>Better control versions of data </a:t>
            </a:r>
            <a:r>
              <a:rPr lang="en-US" sz="2400" dirty="0" smtClean="0">
                <a:ea typeface="ＭＳ Ｐゴシック" pitchFamily="34" charset="-128"/>
              </a:rPr>
              <a:t>– </a:t>
            </a:r>
            <a:r>
              <a:rPr lang="en-US" sz="2400" dirty="0" smtClean="0">
                <a:ea typeface="ＭＳ Ｐゴシック" pitchFamily="34" charset="-128"/>
              </a:rPr>
              <a:t>easily identify versions </a:t>
            </a:r>
            <a:r>
              <a:rPr lang="en-US" sz="2400" dirty="0" smtClean="0">
                <a:ea typeface="ＭＳ Ｐゴシック" pitchFamily="34" charset="-128"/>
              </a:rPr>
              <a:t>that can be periodically purged</a:t>
            </a:r>
          </a:p>
          <a:p>
            <a:pPr lvl="1">
              <a:buClr>
                <a:schemeClr val="accent1">
                  <a:lumMod val="75000"/>
                </a:schemeClr>
              </a:buClr>
              <a:buSzPct val="90000"/>
              <a:buFont typeface="Courier New" pitchFamily="49" charset="0"/>
              <a:buChar char="o"/>
            </a:pPr>
            <a:r>
              <a:rPr lang="en-US" sz="2400" b="1" dirty="0" smtClean="0">
                <a:ea typeface="ＭＳ Ｐゴシック" pitchFamily="34" charset="-128"/>
              </a:rPr>
              <a:t>Quality control </a:t>
            </a:r>
            <a:r>
              <a:rPr lang="en-US" sz="2400" dirty="0" smtClean="0">
                <a:ea typeface="ＭＳ Ｐゴシック" pitchFamily="34" charset="-128"/>
              </a:rPr>
              <a:t>your data more efficiently</a:t>
            </a:r>
          </a:p>
          <a:p>
            <a:pPr marL="393192" lvl="1" indent="0">
              <a:buClr>
                <a:srgbClr val="177F8A"/>
              </a:buClr>
              <a:buNone/>
            </a:pPr>
            <a:endParaRPr lang="en-US" sz="2000" dirty="0" smtClean="0">
              <a:ea typeface="ＭＳ Ｐゴシック" pitchFamily="34" charset="-128"/>
            </a:endParaRPr>
          </a:p>
        </p:txBody>
      </p:sp>
      <p:sp>
        <p:nvSpPr>
          <p:cNvPr id="13314" name="Title 1"/>
          <p:cNvSpPr>
            <a:spLocks noGrp="1"/>
          </p:cNvSpPr>
          <p:nvPr>
            <p:ph type="title"/>
          </p:nvPr>
        </p:nvSpPr>
        <p:spPr>
          <a:xfrm>
            <a:off x="0" y="378367"/>
            <a:ext cx="9144000" cy="934079"/>
          </a:xfrm>
        </p:spPr>
        <p:txBody>
          <a:bodyPr>
            <a:noAutofit/>
          </a:bodyPr>
          <a:lstStyle/>
          <a:p>
            <a:r>
              <a:rPr lang="en-US" dirty="0" smtClean="0">
                <a:ea typeface="ＭＳ Ｐゴシック" pitchFamily="34" charset="-128"/>
              </a:rPr>
              <a:t>Why Manage Data: </a:t>
            </a:r>
            <a:br>
              <a:rPr lang="en-US" dirty="0" smtClean="0">
                <a:ea typeface="ＭＳ Ｐゴシック" pitchFamily="34" charset="-128"/>
              </a:rPr>
            </a:br>
            <a:r>
              <a:rPr lang="en-US" dirty="0" smtClean="0">
                <a:ea typeface="ＭＳ Ｐゴシック" pitchFamily="34" charset="-128"/>
              </a:rPr>
              <a:t>Researcher Perspective</a:t>
            </a:r>
          </a:p>
        </p:txBody>
      </p:sp>
    </p:spTree>
    <p:extLst>
      <p:ext uri="{BB962C8B-B14F-4D97-AF65-F5344CB8AC3E}">
        <p14:creationId xmlns:p14="http://schemas.microsoft.com/office/powerpoint/2010/main" val="314625501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75810" y="1575359"/>
            <a:ext cx="7993117" cy="3648417"/>
          </a:xfrm>
        </p:spPr>
        <p:txBody>
          <a:bodyPr>
            <a:noAutofit/>
          </a:bodyPr>
          <a:lstStyle/>
          <a:p>
            <a:pPr lvl="1">
              <a:buClr>
                <a:schemeClr val="accent1">
                  <a:lumMod val="75000"/>
                </a:schemeClr>
              </a:buClr>
              <a:buFont typeface="Arial" pitchFamily="34" charset="0"/>
              <a:buChar char="•"/>
            </a:pPr>
            <a:r>
              <a:rPr lang="en-US" sz="2400" b="1" dirty="0" smtClean="0">
                <a:ea typeface="ＭＳ Ｐゴシック" pitchFamily="34" charset="-128"/>
              </a:rPr>
              <a:t>To avoid </a:t>
            </a:r>
            <a:r>
              <a:rPr lang="en-US" sz="2400" b="1" dirty="0">
                <a:ea typeface="ＭＳ Ｐゴシック" pitchFamily="34" charset="-128"/>
              </a:rPr>
              <a:t>data </a:t>
            </a:r>
            <a:r>
              <a:rPr lang="en-US" sz="2400" b="1" dirty="0" smtClean="0">
                <a:ea typeface="ＭＳ Ｐゴシック" pitchFamily="34" charset="-128"/>
              </a:rPr>
              <a:t>loss </a:t>
            </a:r>
            <a:r>
              <a:rPr lang="en-US" sz="2400" dirty="0" smtClean="0">
                <a:ea typeface="ＭＳ Ｐゴシック" pitchFamily="34" charset="-128"/>
              </a:rPr>
              <a:t>(e.g. making backups)</a:t>
            </a:r>
            <a:endParaRPr lang="en-US" sz="2400" dirty="0">
              <a:ea typeface="ＭＳ Ｐゴシック" pitchFamily="34" charset="-128"/>
            </a:endParaRPr>
          </a:p>
          <a:p>
            <a:pPr lvl="1">
              <a:buClr>
                <a:schemeClr val="accent1">
                  <a:lumMod val="75000"/>
                </a:schemeClr>
              </a:buClr>
              <a:buFont typeface="Arial" pitchFamily="34" charset="0"/>
              <a:buChar char="•"/>
            </a:pPr>
            <a:r>
              <a:rPr lang="en-US" sz="2400" dirty="0">
                <a:ea typeface="ＭＳ Ｐゴシック" pitchFamily="34" charset="-128"/>
              </a:rPr>
              <a:t>Format your data for </a:t>
            </a:r>
            <a:r>
              <a:rPr lang="en-US" sz="2400" b="1" dirty="0">
                <a:ea typeface="ＭＳ Ｐゴシック" pitchFamily="34" charset="-128"/>
              </a:rPr>
              <a:t>re-use</a:t>
            </a:r>
            <a:r>
              <a:rPr lang="en-US" sz="2400" dirty="0">
                <a:ea typeface="ＭＳ Ｐゴシック" pitchFamily="34" charset="-128"/>
              </a:rPr>
              <a:t> (by yourself or others)</a:t>
            </a:r>
          </a:p>
          <a:p>
            <a:pPr lvl="1">
              <a:buClr>
                <a:schemeClr val="accent1">
                  <a:lumMod val="75000"/>
                </a:schemeClr>
              </a:buClr>
              <a:buFont typeface="Arial" pitchFamily="34" charset="0"/>
              <a:buChar char="•"/>
            </a:pPr>
            <a:r>
              <a:rPr lang="en-US" sz="2400" b="1" dirty="0" smtClean="0">
                <a:ea typeface="ＭＳ Ｐゴシック" pitchFamily="34" charset="-128"/>
              </a:rPr>
              <a:t>Be prepared</a:t>
            </a:r>
            <a:r>
              <a:rPr lang="en-US" sz="2400" dirty="0" smtClean="0">
                <a:ea typeface="ＭＳ Ｐゴシック" pitchFamily="34" charset="-128"/>
              </a:rPr>
              <a:t>: Document </a:t>
            </a:r>
            <a:r>
              <a:rPr lang="en-US" sz="2400" dirty="0">
                <a:ea typeface="ＭＳ Ｐゴシック" pitchFamily="34" charset="-128"/>
              </a:rPr>
              <a:t>your data for your own </a:t>
            </a:r>
            <a:r>
              <a:rPr lang="en-US" sz="2400" dirty="0" smtClean="0">
                <a:ea typeface="ＭＳ Ｐゴシック" pitchFamily="34" charset="-128"/>
              </a:rPr>
              <a:t>recollection, accountability, </a:t>
            </a:r>
            <a:r>
              <a:rPr lang="en-US" sz="2400" dirty="0">
                <a:ea typeface="ＭＳ Ｐゴシック" pitchFamily="34" charset="-128"/>
              </a:rPr>
              <a:t>and re-use (by yourself or others) </a:t>
            </a:r>
            <a:endParaRPr lang="en-US" sz="2400" dirty="0" smtClean="0">
              <a:ea typeface="ＭＳ Ｐゴシック" pitchFamily="34" charset="-128"/>
            </a:endParaRPr>
          </a:p>
          <a:p>
            <a:pPr lvl="1">
              <a:buClr>
                <a:schemeClr val="accent1">
                  <a:lumMod val="75000"/>
                </a:schemeClr>
              </a:buClr>
              <a:buFont typeface="Arial" pitchFamily="34" charset="0"/>
              <a:buChar char="•"/>
            </a:pPr>
            <a:r>
              <a:rPr lang="en-US" sz="2400" dirty="0" smtClean="0">
                <a:ea typeface="ＭＳ Ｐゴシック" pitchFamily="34" charset="-128"/>
              </a:rPr>
              <a:t>Gain </a:t>
            </a:r>
            <a:r>
              <a:rPr lang="en-US" sz="2400" b="1" dirty="0" smtClean="0">
                <a:ea typeface="ＭＳ Ｐゴシック" pitchFamily="34" charset="-128"/>
              </a:rPr>
              <a:t>credibility and </a:t>
            </a:r>
            <a:r>
              <a:rPr lang="en-US" sz="2400" b="1" dirty="0" smtClean="0">
                <a:ea typeface="ＭＳ Ｐゴシック" pitchFamily="34" charset="-128"/>
              </a:rPr>
              <a:t>recognition </a:t>
            </a:r>
            <a:r>
              <a:rPr lang="en-US" sz="2400" dirty="0" smtClean="0">
                <a:ea typeface="ＭＳ Ｐゴシック" pitchFamily="34" charset="-128"/>
              </a:rPr>
              <a:t>for your science </a:t>
            </a:r>
            <a:r>
              <a:rPr lang="en-US" sz="2400" dirty="0" smtClean="0">
                <a:ea typeface="ＭＳ Ｐゴシック" pitchFamily="34" charset="-128"/>
              </a:rPr>
              <a:t>efforts</a:t>
            </a:r>
            <a:r>
              <a:rPr lang="en-US" sz="2400" dirty="0">
                <a:ea typeface="ＭＳ Ｐゴシック" pitchFamily="34" charset="-128"/>
              </a:rPr>
              <a:t> </a:t>
            </a:r>
            <a:r>
              <a:rPr lang="en-US" sz="2400" dirty="0" smtClean="0">
                <a:ea typeface="ＭＳ Ｐゴシック" pitchFamily="34" charset="-128"/>
              </a:rPr>
              <a:t>through data sharing</a:t>
            </a:r>
            <a:r>
              <a:rPr lang="en-US" sz="2400" dirty="0" smtClean="0">
                <a:ea typeface="ＭＳ Ｐゴシック" pitchFamily="34" charset="-128"/>
              </a:rPr>
              <a:t>!</a:t>
            </a:r>
            <a:endParaRPr lang="en-US" sz="2400" dirty="0">
              <a:ea typeface="ＭＳ Ｐゴシック" pitchFamily="34" charset="-128"/>
            </a:endParaRPr>
          </a:p>
          <a:p>
            <a:pPr marL="393192" lvl="1" indent="0">
              <a:buClr>
                <a:srgbClr val="177F8A"/>
              </a:buClr>
              <a:buNone/>
            </a:pPr>
            <a:endParaRPr lang="en-US" sz="2400" dirty="0" smtClean="0">
              <a:ea typeface="ＭＳ Ｐゴシック" pitchFamily="34" charset="-128"/>
            </a:endParaRPr>
          </a:p>
        </p:txBody>
      </p:sp>
      <p:sp>
        <p:nvSpPr>
          <p:cNvPr id="13314" name="Title 1"/>
          <p:cNvSpPr>
            <a:spLocks noGrp="1"/>
          </p:cNvSpPr>
          <p:nvPr>
            <p:ph type="title"/>
          </p:nvPr>
        </p:nvSpPr>
        <p:spPr>
          <a:xfrm>
            <a:off x="0" y="494973"/>
            <a:ext cx="9144000" cy="701018"/>
          </a:xfrm>
        </p:spPr>
        <p:txBody>
          <a:bodyPr>
            <a:noAutofit/>
          </a:bodyPr>
          <a:lstStyle/>
          <a:p>
            <a:r>
              <a:rPr lang="en-US" dirty="0" smtClean="0">
                <a:ea typeface="ＭＳ Ｐゴシック" pitchFamily="34" charset="-128"/>
              </a:rPr>
              <a:t>Why Data Management: </a:t>
            </a:r>
            <a:br>
              <a:rPr lang="en-US" dirty="0" smtClean="0">
                <a:ea typeface="ＭＳ Ｐゴシック" pitchFamily="34" charset="-128"/>
              </a:rPr>
            </a:br>
            <a:r>
              <a:rPr lang="en-US" dirty="0" smtClean="0">
                <a:ea typeface="ＭＳ Ｐゴシック" pitchFamily="34" charset="-128"/>
              </a:rPr>
              <a:t>Researcher Perspective</a:t>
            </a:r>
          </a:p>
        </p:txBody>
      </p:sp>
      <p:pic>
        <p:nvPicPr>
          <p:cNvPr id="13316" name="Picture 4" descr="C:\Users\emcee\Desktop\UWW Res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115" y="4442011"/>
            <a:ext cx="2066237" cy="2066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4496279" y="5215873"/>
            <a:ext cx="2432979" cy="230832"/>
          </a:xfrm>
          <a:prstGeom prst="rect">
            <a:avLst/>
          </a:prstGeom>
          <a:noFill/>
        </p:spPr>
        <p:txBody>
          <a:bodyPr wrap="square" rtlCol="0">
            <a:spAutoFit/>
          </a:bodyPr>
          <a:lstStyle/>
          <a:p>
            <a:r>
              <a:rPr lang="en-US" sz="900" dirty="0" smtClean="0">
                <a:solidFill>
                  <a:schemeClr val="bg1">
                    <a:lumMod val="75000"/>
                  </a:schemeClr>
                </a:solidFill>
              </a:rPr>
              <a:t>CC image by UWW </a:t>
            </a:r>
            <a:r>
              <a:rPr lang="en-US" sz="900" dirty="0" err="1" smtClean="0">
                <a:solidFill>
                  <a:schemeClr val="bg1">
                    <a:lumMod val="75000"/>
                  </a:schemeClr>
                </a:solidFill>
              </a:rPr>
              <a:t>ResNet</a:t>
            </a:r>
            <a:r>
              <a:rPr lang="en-US" sz="900" dirty="0" smtClean="0">
                <a:solidFill>
                  <a:schemeClr val="bg1">
                    <a:lumMod val="75000"/>
                  </a:schemeClr>
                </a:solidFill>
              </a:rPr>
              <a:t> on Flickr</a:t>
            </a:r>
            <a:endParaRPr lang="en-US" sz="900" dirty="0">
              <a:solidFill>
                <a:schemeClr val="bg1">
                  <a:lumMod val="75000"/>
                </a:schemeClr>
              </a:solidFill>
            </a:endParaRPr>
          </a:p>
        </p:txBody>
      </p:sp>
    </p:spTree>
    <p:extLst>
      <p:ext uri="{BB962C8B-B14F-4D97-AF65-F5344CB8AC3E}">
        <p14:creationId xmlns:p14="http://schemas.microsoft.com/office/powerpoint/2010/main" val="34981754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19991" y="1543829"/>
            <a:ext cx="8332097" cy="4804407"/>
          </a:xfrm>
        </p:spPr>
        <p:txBody>
          <a:bodyPr>
            <a:noAutofit/>
          </a:bodyPr>
          <a:lstStyle/>
          <a:p>
            <a:pPr>
              <a:buClr>
                <a:schemeClr val="accent1">
                  <a:lumMod val="75000"/>
                </a:schemeClr>
              </a:buClr>
              <a:buSzPct val="100000"/>
            </a:pPr>
            <a:r>
              <a:rPr lang="en-US" dirty="0" smtClean="0">
                <a:ea typeface="ＭＳ Ｐゴシック" pitchFamily="34" charset="-128"/>
              </a:rPr>
              <a:t>Data is a valuable asset – it is expensive and time </a:t>
            </a:r>
            <a:r>
              <a:rPr lang="en-US" dirty="0">
                <a:ea typeface="ＭＳ Ｐゴシック" pitchFamily="34" charset="-128"/>
              </a:rPr>
              <a:t>consuming to collect </a:t>
            </a:r>
            <a:endParaRPr lang="en-US" dirty="0" smtClean="0">
              <a:ea typeface="ＭＳ Ｐゴシック" pitchFamily="34" charset="-128"/>
            </a:endParaRPr>
          </a:p>
          <a:p>
            <a:pPr>
              <a:buClr>
                <a:schemeClr val="accent1">
                  <a:lumMod val="75000"/>
                </a:schemeClr>
              </a:buClr>
            </a:pPr>
            <a:r>
              <a:rPr lang="en-US" dirty="0" smtClean="0">
                <a:ea typeface="ＭＳ Ｐゴシック" pitchFamily="34" charset="-128"/>
              </a:rPr>
              <a:t>Data should be managed to:</a:t>
            </a:r>
          </a:p>
          <a:p>
            <a:pPr lvl="1">
              <a:buClr>
                <a:schemeClr val="accent1">
                  <a:lumMod val="75000"/>
                </a:schemeClr>
              </a:buClr>
              <a:buSzPct val="90000"/>
              <a:buFont typeface="Courier New" pitchFamily="49" charset="0"/>
              <a:buChar char="o"/>
            </a:pPr>
            <a:r>
              <a:rPr lang="en-US" sz="2200" b="1" dirty="0">
                <a:ea typeface="ＭＳ Ｐゴシック" pitchFamily="34" charset="-128"/>
              </a:rPr>
              <a:t>m</a:t>
            </a:r>
            <a:r>
              <a:rPr lang="en-US" sz="2200" b="1" dirty="0" smtClean="0">
                <a:ea typeface="ＭＳ Ｐゴシック" pitchFamily="34" charset="-128"/>
              </a:rPr>
              <a:t>aximize </a:t>
            </a:r>
            <a:r>
              <a:rPr lang="en-US" sz="2200" b="1" dirty="0">
                <a:ea typeface="ＭＳ Ｐゴシック" pitchFamily="34" charset="-128"/>
              </a:rPr>
              <a:t>the effective use and value </a:t>
            </a:r>
            <a:r>
              <a:rPr lang="en-US" sz="2200" dirty="0">
                <a:ea typeface="ＭＳ Ｐゴシック" pitchFamily="34" charset="-128"/>
              </a:rPr>
              <a:t>of data and information </a:t>
            </a:r>
            <a:r>
              <a:rPr lang="en-US" sz="2200" dirty="0" smtClean="0">
                <a:ea typeface="ＭＳ Ｐゴシック" pitchFamily="34" charset="-128"/>
              </a:rPr>
              <a:t>assets</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continually </a:t>
            </a:r>
            <a:r>
              <a:rPr lang="en-US" sz="2200" b="1" dirty="0">
                <a:ea typeface="ＭＳ Ｐゴシック" pitchFamily="34" charset="-128"/>
              </a:rPr>
              <a:t>improve the quality </a:t>
            </a:r>
            <a:r>
              <a:rPr lang="en-US" sz="2200" dirty="0" smtClean="0">
                <a:ea typeface="ＭＳ Ｐゴシック" pitchFamily="34" charset="-128"/>
              </a:rPr>
              <a:t>including</a:t>
            </a:r>
            <a:r>
              <a:rPr lang="en-US" sz="2200" dirty="0">
                <a:ea typeface="ＭＳ Ｐゴシック" pitchFamily="34" charset="-128"/>
              </a:rPr>
              <a:t>: data accuracy, integrity, integration, timeliness of data capture and presentation, </a:t>
            </a:r>
            <a:r>
              <a:rPr lang="en-US" sz="2200" dirty="0" smtClean="0">
                <a:ea typeface="ＭＳ Ｐゴシック" pitchFamily="34" charset="-128"/>
              </a:rPr>
              <a:t>relevance, </a:t>
            </a:r>
            <a:r>
              <a:rPr lang="en-US" sz="2200" dirty="0">
                <a:ea typeface="ＭＳ Ｐゴシック" pitchFamily="34" charset="-128"/>
              </a:rPr>
              <a:t>and </a:t>
            </a:r>
            <a:r>
              <a:rPr lang="en-US" sz="2200" dirty="0" smtClean="0">
                <a:ea typeface="ＭＳ Ｐゴシック" pitchFamily="34" charset="-128"/>
              </a:rPr>
              <a:t>usefulness</a:t>
            </a:r>
          </a:p>
          <a:p>
            <a:pPr lvl="1">
              <a:buClr>
                <a:schemeClr val="accent1">
                  <a:lumMod val="75000"/>
                </a:schemeClr>
              </a:buClr>
              <a:buSzPct val="90000"/>
              <a:buFont typeface="Courier New" pitchFamily="49" charset="0"/>
              <a:buChar char="o"/>
            </a:pPr>
            <a:r>
              <a:rPr lang="en-US" sz="2200" b="1" dirty="0">
                <a:ea typeface="ＭＳ Ｐゴシック" pitchFamily="34" charset="-128"/>
              </a:rPr>
              <a:t>e</a:t>
            </a:r>
            <a:r>
              <a:rPr lang="en-US" sz="2200" b="1" dirty="0" smtClean="0">
                <a:ea typeface="ＭＳ Ｐゴシック" pitchFamily="34" charset="-128"/>
              </a:rPr>
              <a:t>nsure </a:t>
            </a:r>
            <a:r>
              <a:rPr lang="en-US" sz="2200" b="1" dirty="0">
                <a:ea typeface="ＭＳ Ｐゴシック" pitchFamily="34" charset="-128"/>
              </a:rPr>
              <a:t>appropriate use </a:t>
            </a:r>
            <a:r>
              <a:rPr lang="en-US" sz="2200" dirty="0">
                <a:ea typeface="ＭＳ Ｐゴシック" pitchFamily="34" charset="-128"/>
              </a:rPr>
              <a:t>of data and </a:t>
            </a:r>
            <a:r>
              <a:rPr lang="en-US" sz="2200" dirty="0" smtClean="0">
                <a:ea typeface="ＭＳ Ｐゴシック" pitchFamily="34" charset="-128"/>
              </a:rPr>
              <a:t>information</a:t>
            </a:r>
          </a:p>
          <a:p>
            <a:pPr lvl="1">
              <a:buClr>
                <a:schemeClr val="accent1">
                  <a:lumMod val="75000"/>
                </a:schemeClr>
              </a:buClr>
              <a:buSzPct val="90000"/>
              <a:buFont typeface="Courier New" pitchFamily="49" charset="0"/>
              <a:buChar char="o"/>
            </a:pPr>
            <a:r>
              <a:rPr lang="en-US" sz="2200" b="1" dirty="0" smtClean="0">
                <a:ea typeface="ＭＳ Ｐゴシック" pitchFamily="34" charset="-128"/>
              </a:rPr>
              <a:t>facilitate </a:t>
            </a:r>
            <a:r>
              <a:rPr lang="en-US" sz="2200" b="1" dirty="0">
                <a:ea typeface="ＭＳ Ｐゴシック" pitchFamily="34" charset="-128"/>
              </a:rPr>
              <a:t>data </a:t>
            </a:r>
            <a:r>
              <a:rPr lang="en-US" sz="2200" b="1" dirty="0" smtClean="0">
                <a:ea typeface="ＭＳ Ｐゴシック" pitchFamily="34" charset="-128"/>
              </a:rPr>
              <a:t>sharing</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ensure </a:t>
            </a:r>
            <a:r>
              <a:rPr lang="en-US" sz="2200" b="1" dirty="0">
                <a:ea typeface="ＭＳ Ｐゴシック" pitchFamily="34" charset="-128"/>
              </a:rPr>
              <a:t>sustainability and accessibility </a:t>
            </a:r>
            <a:r>
              <a:rPr lang="en-US" sz="2200" dirty="0">
                <a:ea typeface="ＭＳ Ｐゴシック" pitchFamily="34" charset="-128"/>
              </a:rPr>
              <a:t>in long term for </a:t>
            </a:r>
            <a:r>
              <a:rPr lang="en-US" sz="2200" dirty="0" smtClean="0">
                <a:ea typeface="ＭＳ Ｐゴシック" pitchFamily="34" charset="-128"/>
              </a:rPr>
              <a:t>re</a:t>
            </a:r>
            <a:r>
              <a:rPr lang="en-US" sz="2200" dirty="0">
                <a:ea typeface="ＭＳ Ｐゴシック" pitchFamily="34" charset="-128"/>
              </a:rPr>
              <a:t>-use in science</a:t>
            </a:r>
          </a:p>
          <a:p>
            <a:pPr marL="109728" indent="0">
              <a:buClr>
                <a:srgbClr val="177F8A"/>
              </a:buClr>
              <a:buNone/>
            </a:pPr>
            <a:endParaRPr lang="en-US" dirty="0">
              <a:ea typeface="ＭＳ Ｐゴシック" pitchFamily="34" charset="-128"/>
            </a:endParaRPr>
          </a:p>
          <a:p>
            <a:pPr marL="109728" indent="0">
              <a:buClr>
                <a:srgbClr val="177F8A"/>
              </a:buClr>
              <a:buNone/>
            </a:pPr>
            <a:endParaRPr lang="en-US" dirty="0" smtClean="0">
              <a:ea typeface="ＭＳ Ｐゴシック" pitchFamily="34" charset="-128"/>
            </a:endParaRPr>
          </a:p>
          <a:p>
            <a:pPr marL="109728" indent="0">
              <a:buClr>
                <a:srgbClr val="177F8A"/>
              </a:buClr>
              <a:buSzPct val="100000"/>
              <a:buNone/>
            </a:pPr>
            <a:endParaRPr lang="en-US" dirty="0" smtClean="0">
              <a:ea typeface="ＭＳ Ｐゴシック" pitchFamily="34" charset="-128"/>
            </a:endParaRPr>
          </a:p>
        </p:txBody>
      </p:sp>
      <p:sp>
        <p:nvSpPr>
          <p:cNvPr id="13314" name="Title 1"/>
          <p:cNvSpPr>
            <a:spLocks noGrp="1"/>
          </p:cNvSpPr>
          <p:nvPr>
            <p:ph type="title"/>
          </p:nvPr>
        </p:nvSpPr>
        <p:spPr>
          <a:xfrm>
            <a:off x="0" y="506607"/>
            <a:ext cx="9144000" cy="701018"/>
          </a:xfrm>
        </p:spPr>
        <p:txBody>
          <a:bodyPr>
            <a:noAutofit/>
          </a:bodyPr>
          <a:lstStyle/>
          <a:p>
            <a:r>
              <a:rPr lang="en-US" dirty="0" smtClean="0">
                <a:ea typeface="ＭＳ Ｐゴシック" pitchFamily="34" charset="-128"/>
              </a:rPr>
              <a:t>Why Data Management: </a:t>
            </a:r>
            <a:br>
              <a:rPr lang="en-US" dirty="0" smtClean="0">
                <a:ea typeface="ＭＳ Ｐゴシック" pitchFamily="34" charset="-128"/>
              </a:rPr>
            </a:br>
            <a:r>
              <a:rPr lang="en-US" dirty="0" smtClean="0">
                <a:ea typeface="ＭＳ Ｐゴシック" pitchFamily="34" charset="-128"/>
              </a:rPr>
              <a:t>Foundation to Advance Science </a:t>
            </a:r>
          </a:p>
        </p:txBody>
      </p:sp>
    </p:spTree>
    <p:extLst>
      <p:ext uri="{BB962C8B-B14F-4D97-AF65-F5344CB8AC3E}">
        <p14:creationId xmlns:p14="http://schemas.microsoft.com/office/powerpoint/2010/main" val="53594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M leads Reus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1562100"/>
            <a:ext cx="6464521" cy="4546600"/>
          </a:xfrm>
          <a:prstGeom prst="rect">
            <a:avLst/>
          </a:prstGeom>
        </p:spPr>
      </p:pic>
      <p:sp>
        <p:nvSpPr>
          <p:cNvPr id="3" name="Rectangle 4" descr="Newsprint"/>
          <p:cNvSpPr txBox="1">
            <a:spLocks noChangeArrowheads="1"/>
          </p:cNvSpPr>
          <p:nvPr/>
        </p:nvSpPr>
        <p:spPr>
          <a:xfrm>
            <a:off x="352425" y="528408"/>
            <a:ext cx="8537575" cy="939800"/>
          </a:xfrm>
          <a:prstGeom prst="rect">
            <a:avLst/>
          </a:prstGeom>
        </p:spPr>
        <p:txBody>
          <a:bodyPr vert="horz" anchor="b">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3600" dirty="0" smtClean="0">
                <a:solidFill>
                  <a:srgbClr val="2DA2BF">
                    <a:lumMod val="75000"/>
                  </a:srgbClr>
                </a:solidFill>
                <a:effectLst/>
                <a:latin typeface="Calibri" pitchFamily="34" charset="0"/>
                <a:ea typeface="ＭＳ Ｐゴシック" pitchFamily="34" charset="-128"/>
              </a:rPr>
              <a:t>Data Management Facilitates Sharing and </a:t>
            </a:r>
          </a:p>
          <a:p>
            <a:pPr algn="ctr">
              <a:defRPr/>
            </a:pPr>
            <a:r>
              <a:rPr lang="en-US" sz="3600" dirty="0" smtClean="0">
                <a:solidFill>
                  <a:srgbClr val="2DA2BF">
                    <a:lumMod val="75000"/>
                  </a:srgbClr>
                </a:solidFill>
                <a:effectLst/>
                <a:latin typeface="Calibri" pitchFamily="34" charset="0"/>
                <a:ea typeface="ＭＳ Ｐゴシック" pitchFamily="34" charset="-128"/>
              </a:rPr>
              <a:t>Re-use…</a:t>
            </a:r>
            <a:endParaRPr lang="en-US" sz="3600" dirty="0" smtClean="0">
              <a:solidFill>
                <a:schemeClr val="bg1"/>
              </a:solidFill>
              <a:latin typeface="Arial" charset="0"/>
            </a:endParaRPr>
          </a:p>
        </p:txBody>
      </p:sp>
    </p:spTree>
    <p:extLst>
      <p:ext uri="{BB962C8B-B14F-4D97-AF65-F5344CB8AC3E}">
        <p14:creationId xmlns:p14="http://schemas.microsoft.com/office/powerpoint/2010/main" val="130464942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444287"/>
            <a:ext cx="7993117" cy="4737551"/>
          </a:xfrm>
        </p:spPr>
        <p:txBody>
          <a:bodyPr>
            <a:noAutofit/>
          </a:bodyPr>
          <a:lstStyle/>
          <a:p>
            <a:pPr>
              <a:buClr>
                <a:schemeClr val="accent1">
                  <a:lumMod val="75000"/>
                </a:schemeClr>
              </a:buClr>
              <a:buSzPct val="100000"/>
            </a:pPr>
            <a:r>
              <a:rPr lang="en-US" dirty="0" smtClean="0">
                <a:ea typeface="ＭＳ Ｐゴシック" pitchFamily="34" charset="-128"/>
              </a:rPr>
              <a:t>The data world around us</a:t>
            </a:r>
            <a:endParaRPr lang="en-US" dirty="0">
              <a:ea typeface="ＭＳ Ｐゴシック" pitchFamily="34" charset="-128"/>
            </a:endParaRPr>
          </a:p>
          <a:p>
            <a:pPr>
              <a:buClr>
                <a:schemeClr val="accent1">
                  <a:lumMod val="75000"/>
                </a:schemeClr>
              </a:buClr>
              <a:buSzPct val="100000"/>
            </a:pPr>
            <a:r>
              <a:rPr lang="en-US" dirty="0" smtClean="0">
                <a:ea typeface="ＭＳ Ｐゴシック" pitchFamily="34" charset="-128"/>
              </a:rPr>
              <a:t>Importance of data management</a:t>
            </a:r>
          </a:p>
          <a:p>
            <a:pPr>
              <a:buClr>
                <a:schemeClr val="accent1">
                  <a:lumMod val="75000"/>
                </a:schemeClr>
              </a:buClr>
              <a:buSzPct val="100000"/>
            </a:pPr>
            <a:r>
              <a:rPr lang="en-US" dirty="0" smtClean="0">
                <a:ea typeface="ＭＳ Ｐゴシック" pitchFamily="34" charset="-128"/>
              </a:rPr>
              <a:t>The </a:t>
            </a:r>
            <a:r>
              <a:rPr lang="en-US" dirty="0">
                <a:ea typeface="ＭＳ Ｐゴシック" pitchFamily="34" charset="-128"/>
              </a:rPr>
              <a:t>d</a:t>
            </a:r>
            <a:r>
              <a:rPr lang="en-US" dirty="0" smtClean="0">
                <a:ea typeface="ＭＳ Ｐゴシック" pitchFamily="34" charset="-128"/>
              </a:rPr>
              <a:t>ata </a:t>
            </a:r>
            <a:r>
              <a:rPr lang="en-US" dirty="0">
                <a:ea typeface="ＭＳ Ｐゴシック" pitchFamily="34" charset="-128"/>
              </a:rPr>
              <a:t>l</a:t>
            </a:r>
            <a:r>
              <a:rPr lang="en-US" dirty="0" smtClean="0">
                <a:ea typeface="ＭＳ Ｐゴシック" pitchFamily="34" charset="-128"/>
              </a:rPr>
              <a:t>ifecycle</a:t>
            </a:r>
          </a:p>
          <a:p>
            <a:pPr>
              <a:buClr>
                <a:schemeClr val="accent1">
                  <a:lumMod val="75000"/>
                </a:schemeClr>
              </a:buClr>
              <a:buSzPct val="100000"/>
            </a:pPr>
            <a:r>
              <a:rPr lang="en-US" dirty="0" smtClean="0">
                <a:ea typeface="ＭＳ Ｐゴシック" pitchFamily="34" charset="-128"/>
              </a:rPr>
              <a:t>The case for data management </a:t>
            </a: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12290" name="Picture 2" descr="C:\Users\emcee\Desktop\interpunc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036" y="3294536"/>
            <a:ext cx="2993752" cy="2365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6564554" y="3950842"/>
            <a:ext cx="3358927"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smtClean="0">
                <a:solidFill>
                  <a:schemeClr val="bg1">
                    <a:lumMod val="75000"/>
                  </a:schemeClr>
                </a:solidFill>
              </a:rPr>
              <a:t>interpunct</a:t>
            </a:r>
            <a:r>
              <a:rPr lang="en-US" sz="900" dirty="0" smtClean="0">
                <a:solidFill>
                  <a:schemeClr val="bg1">
                    <a:lumMod val="75000"/>
                  </a:schemeClr>
                </a:solidFill>
              </a:rPr>
              <a:t> </a:t>
            </a:r>
            <a:r>
              <a:rPr lang="en-US" sz="900" dirty="0">
                <a:solidFill>
                  <a:schemeClr val="bg1">
                    <a:lumMod val="75000"/>
                  </a:schemeClr>
                </a:solidFill>
              </a:rPr>
              <a:t>on Flickr</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descr="Newsprint"/>
          <p:cNvSpPr txBox="1">
            <a:spLocks noChangeArrowheads="1"/>
          </p:cNvSpPr>
          <p:nvPr/>
        </p:nvSpPr>
        <p:spPr>
          <a:xfrm>
            <a:off x="352425" y="192088"/>
            <a:ext cx="8537575" cy="939800"/>
          </a:xfrm>
          <a:prstGeom prst="rect">
            <a:avLst/>
          </a:prstGeom>
        </p:spPr>
        <p:txBody>
          <a:bodyPr vert="horz"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3600" dirty="0" smtClean="0">
                <a:solidFill>
                  <a:srgbClr val="2DA2BF">
                    <a:lumMod val="75000"/>
                  </a:srgbClr>
                </a:solidFill>
                <a:effectLst/>
                <a:latin typeface="Calibri" pitchFamily="34" charset="0"/>
                <a:ea typeface="ＭＳ Ｐゴシック" pitchFamily="34" charset="-128"/>
              </a:rPr>
              <a:t>Where a majority of data </a:t>
            </a:r>
            <a:r>
              <a:rPr lang="en-US" sz="3600" dirty="0">
                <a:solidFill>
                  <a:srgbClr val="2DA2BF">
                    <a:lumMod val="75000"/>
                  </a:srgbClr>
                </a:solidFill>
                <a:effectLst/>
                <a:latin typeface="Calibri" pitchFamily="34" charset="0"/>
                <a:ea typeface="ＭＳ Ｐゴシック" pitchFamily="34" charset="-128"/>
              </a:rPr>
              <a:t>e</a:t>
            </a:r>
            <a:r>
              <a:rPr lang="en-US" sz="3600" dirty="0" smtClean="0">
                <a:solidFill>
                  <a:srgbClr val="2DA2BF">
                    <a:lumMod val="75000"/>
                  </a:srgbClr>
                </a:solidFill>
                <a:effectLst/>
                <a:latin typeface="Calibri" pitchFamily="34" charset="0"/>
                <a:ea typeface="ＭＳ Ｐゴシック" pitchFamily="34" charset="-128"/>
              </a:rPr>
              <a:t>nd up now…</a:t>
            </a:r>
            <a:endParaRPr lang="en-US" dirty="0" smtClean="0">
              <a:solidFill>
                <a:schemeClr val="bg1"/>
              </a:solidFill>
              <a:latin typeface="Arial" charset="0"/>
            </a:endParaRPr>
          </a:p>
        </p:txBody>
      </p:sp>
      <p:pic>
        <p:nvPicPr>
          <p:cNvPr id="2" name="Picture 1" descr="data end u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203093"/>
            <a:ext cx="7493000" cy="4886231"/>
          </a:xfrm>
          <a:prstGeom prst="rect">
            <a:avLst/>
          </a:prstGeom>
        </p:spPr>
      </p:pic>
    </p:spTree>
    <p:extLst>
      <p:ext uri="{BB962C8B-B14F-4D97-AF65-F5344CB8AC3E}">
        <p14:creationId xmlns:p14="http://schemas.microsoft.com/office/powerpoint/2010/main" val="255794893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descr="Newsprint"/>
          <p:cNvSpPr txBox="1">
            <a:spLocks noChangeArrowheads="1"/>
          </p:cNvSpPr>
          <p:nvPr/>
        </p:nvSpPr>
        <p:spPr>
          <a:xfrm>
            <a:off x="352425" y="192088"/>
            <a:ext cx="8537575" cy="939800"/>
          </a:xfrm>
          <a:prstGeom prst="rect">
            <a:avLst/>
          </a:prstGeom>
        </p:spPr>
        <p:txBody>
          <a:bodyPr vert="horz"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3600" dirty="0" smtClean="0">
                <a:solidFill>
                  <a:srgbClr val="2DA2BF">
                    <a:lumMod val="75000"/>
                  </a:srgbClr>
                </a:solidFill>
                <a:effectLst/>
                <a:latin typeface="Calibri" pitchFamily="34" charset="0"/>
                <a:ea typeface="ＭＳ Ｐゴシック" pitchFamily="34" charset="-128"/>
              </a:rPr>
              <a:t>Imagine if data were more accessible….</a:t>
            </a:r>
            <a:endParaRPr lang="en-US" dirty="0" smtClean="0">
              <a:solidFill>
                <a:schemeClr val="bg1"/>
              </a:solidFill>
              <a:latin typeface="Arial" charset="0"/>
            </a:endParaRPr>
          </a:p>
        </p:txBody>
      </p:sp>
      <p:pic>
        <p:nvPicPr>
          <p:cNvPr id="4" name="Picture 3" descr="where data end u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1" y="1435100"/>
            <a:ext cx="7315200" cy="4686300"/>
          </a:xfrm>
          <a:prstGeom prst="rect">
            <a:avLst/>
          </a:prstGeom>
        </p:spPr>
      </p:pic>
    </p:spTree>
    <p:extLst>
      <p:ext uri="{BB962C8B-B14F-4D97-AF65-F5344CB8AC3E}">
        <p14:creationId xmlns:p14="http://schemas.microsoft.com/office/powerpoint/2010/main" val="47361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Grp="1" noRot="1" noChangeArrowheads="1"/>
          </p:cNvSpPr>
          <p:nvPr>
            <p:ph type="title" idx="4294967295"/>
          </p:nvPr>
        </p:nvSpPr>
        <p:spPr>
          <a:xfrm>
            <a:off x="304800" y="327188"/>
            <a:ext cx="8534400" cy="1143000"/>
          </a:xfrm>
        </p:spPr>
        <p:txBody>
          <a:bodyPr>
            <a:noAutofit/>
          </a:bodyPr>
          <a:lstStyle/>
          <a:p>
            <a:pPr algn="ctr">
              <a:defRPr/>
            </a:pPr>
            <a:r>
              <a:rPr lang="en-US" sz="3600" dirty="0" smtClean="0">
                <a:solidFill>
                  <a:schemeClr val="accent1">
                    <a:lumMod val="75000"/>
                  </a:schemeClr>
                </a:solidFill>
                <a:effectLst/>
              </a:rPr>
              <a:t>Well managed, publically accessible data is important: why?</a:t>
            </a:r>
          </a:p>
        </p:txBody>
      </p:sp>
      <p:sp>
        <p:nvSpPr>
          <p:cNvPr id="1040387" name="Rectangle 3"/>
          <p:cNvSpPr>
            <a:spLocks noGrp="1" noChangeArrowheads="1"/>
          </p:cNvSpPr>
          <p:nvPr>
            <p:ph type="body" idx="1"/>
          </p:nvPr>
        </p:nvSpPr>
        <p:spPr>
          <a:xfrm>
            <a:off x="457200" y="1732554"/>
            <a:ext cx="8229600" cy="4525963"/>
          </a:xfrm>
        </p:spPr>
        <p:txBody>
          <a:bodyPr>
            <a:normAutofit/>
          </a:bodyPr>
          <a:lstStyle/>
          <a:p>
            <a:pPr marL="109728" indent="0" eaLnBrk="1" hangingPunct="1">
              <a:lnSpc>
                <a:spcPct val="80000"/>
              </a:lnSpc>
              <a:buClr>
                <a:schemeClr val="accent1">
                  <a:lumMod val="75000"/>
                </a:schemeClr>
              </a:buClr>
              <a:buSzPct val="95000"/>
              <a:buNone/>
              <a:defRPr/>
            </a:pPr>
            <a:r>
              <a:rPr lang="en-US" dirty="0" smtClean="0"/>
              <a:t>Here are a few reasons (from the UK Data Archive):</a:t>
            </a:r>
          </a:p>
          <a:p>
            <a:pPr marL="109728" indent="0" eaLnBrk="1" hangingPunct="1">
              <a:lnSpc>
                <a:spcPct val="80000"/>
              </a:lnSpc>
              <a:buClr>
                <a:schemeClr val="accent1">
                  <a:lumMod val="75000"/>
                </a:schemeClr>
              </a:buClr>
              <a:buSzPct val="95000"/>
              <a:buNone/>
              <a:defRPr/>
            </a:pPr>
            <a:endParaRPr lang="en-US" dirty="0" smtClean="0"/>
          </a:p>
          <a:p>
            <a:pPr eaLnBrk="1" hangingPunct="1">
              <a:lnSpc>
                <a:spcPct val="80000"/>
              </a:lnSpc>
              <a:buClr>
                <a:schemeClr val="accent1">
                  <a:lumMod val="75000"/>
                </a:schemeClr>
              </a:buClr>
              <a:buSzPct val="100000"/>
              <a:defRPr/>
            </a:pPr>
            <a:r>
              <a:rPr lang="en-US" dirty="0" smtClean="0"/>
              <a:t>Increases the impact and visibility of research </a:t>
            </a:r>
          </a:p>
          <a:p>
            <a:pPr eaLnBrk="1" hangingPunct="1">
              <a:lnSpc>
                <a:spcPct val="80000"/>
              </a:lnSpc>
              <a:buClr>
                <a:schemeClr val="accent1">
                  <a:lumMod val="75000"/>
                </a:schemeClr>
              </a:buClr>
              <a:buSzPct val="100000"/>
              <a:defRPr/>
            </a:pPr>
            <a:r>
              <a:rPr lang="en-US" dirty="0" smtClean="0"/>
              <a:t>Promotes innovation and potential new data uses</a:t>
            </a:r>
          </a:p>
          <a:p>
            <a:pPr eaLnBrk="1" hangingPunct="1">
              <a:lnSpc>
                <a:spcPct val="80000"/>
              </a:lnSpc>
              <a:buClr>
                <a:schemeClr val="accent1">
                  <a:lumMod val="75000"/>
                </a:schemeClr>
              </a:buClr>
              <a:buSzPct val="100000"/>
              <a:defRPr/>
            </a:pPr>
            <a:r>
              <a:rPr lang="en-US" dirty="0" smtClean="0"/>
              <a:t>Leads to new collaborations between data users and creators</a:t>
            </a:r>
          </a:p>
          <a:p>
            <a:pPr eaLnBrk="1" hangingPunct="1">
              <a:lnSpc>
                <a:spcPct val="80000"/>
              </a:lnSpc>
              <a:buClr>
                <a:schemeClr val="accent1">
                  <a:lumMod val="75000"/>
                </a:schemeClr>
              </a:buClr>
              <a:buSzPct val="100000"/>
              <a:defRPr/>
            </a:pPr>
            <a:r>
              <a:rPr lang="en-US" dirty="0" smtClean="0"/>
              <a:t>Maximizes transparency and accountability</a:t>
            </a:r>
          </a:p>
          <a:p>
            <a:pPr eaLnBrk="1" hangingPunct="1">
              <a:lnSpc>
                <a:spcPct val="80000"/>
              </a:lnSpc>
              <a:buClr>
                <a:schemeClr val="accent1">
                  <a:lumMod val="75000"/>
                </a:schemeClr>
              </a:buClr>
              <a:buSzPct val="100000"/>
              <a:defRPr/>
            </a:pPr>
            <a:r>
              <a:rPr lang="en-US" dirty="0" smtClean="0"/>
              <a:t>Enables scrutiny of research findings</a:t>
            </a:r>
          </a:p>
          <a:p>
            <a:pPr eaLnBrk="1" hangingPunct="1">
              <a:lnSpc>
                <a:spcPct val="80000"/>
              </a:lnSpc>
              <a:buClr>
                <a:schemeClr val="accent1">
                  <a:lumMod val="75000"/>
                </a:schemeClr>
              </a:buClr>
              <a:buSzPct val="100000"/>
              <a:defRPr/>
            </a:pPr>
            <a:r>
              <a:rPr lang="en-US" dirty="0" smtClean="0"/>
              <a:t>Encourages improvement and validation of research methods</a:t>
            </a:r>
          </a:p>
          <a:p>
            <a:pPr eaLnBrk="1" hangingPunct="1">
              <a:lnSpc>
                <a:spcPct val="80000"/>
              </a:lnSpc>
              <a:buClr>
                <a:schemeClr val="accent1">
                  <a:lumMod val="75000"/>
                </a:schemeClr>
              </a:buClr>
              <a:buSzPct val="100000"/>
              <a:defRPr/>
            </a:pPr>
            <a:r>
              <a:rPr lang="en-US" dirty="0" smtClean="0"/>
              <a:t>Reduces cost of duplicating data collection</a:t>
            </a:r>
          </a:p>
          <a:p>
            <a:pPr eaLnBrk="1" hangingPunct="1">
              <a:lnSpc>
                <a:spcPct val="80000"/>
              </a:lnSpc>
              <a:buClr>
                <a:schemeClr val="accent1">
                  <a:lumMod val="75000"/>
                </a:schemeClr>
              </a:buClr>
              <a:buSzPct val="100000"/>
              <a:defRPr/>
            </a:pPr>
            <a:r>
              <a:rPr lang="en-US" dirty="0" smtClean="0"/>
              <a:t>Provides important resources for education and training</a:t>
            </a:r>
          </a:p>
          <a:p>
            <a:pPr eaLnBrk="1" hangingPunct="1">
              <a:lnSpc>
                <a:spcPct val="80000"/>
              </a:lnSpc>
              <a:buClr>
                <a:schemeClr val="accent1">
                  <a:lumMod val="75000"/>
                </a:schemeClr>
              </a:buClr>
              <a:buSzPct val="95000"/>
              <a:defRPr/>
            </a:pPr>
            <a:endParaRPr lang="en-US" dirty="0" smtClean="0"/>
          </a:p>
          <a:p>
            <a:pPr eaLnBrk="1" hangingPunct="1">
              <a:lnSpc>
                <a:spcPct val="80000"/>
              </a:lnSpc>
              <a:buClr>
                <a:schemeClr val="accent1">
                  <a:lumMod val="75000"/>
                </a:schemeClr>
              </a:buClr>
              <a:buSzPct val="95000"/>
              <a:defRPr/>
            </a:pPr>
            <a:endParaRPr lang="en-US" dirty="0" smtClean="0"/>
          </a:p>
        </p:txBody>
      </p:sp>
    </p:spTree>
    <p:extLst>
      <p:ext uri="{BB962C8B-B14F-4D97-AF65-F5344CB8AC3E}">
        <p14:creationId xmlns:p14="http://schemas.microsoft.com/office/powerpoint/2010/main" val="53675156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56429"/>
            <a:ext cx="9144000" cy="701018"/>
          </a:xfrm>
        </p:spPr>
        <p:txBody>
          <a:bodyPr>
            <a:noAutofit/>
          </a:bodyPr>
          <a:lstStyle/>
          <a:p>
            <a:r>
              <a:rPr lang="en-US" dirty="0" smtClean="0">
                <a:ea typeface="ＭＳ Ｐゴシック" pitchFamily="34" charset="-128"/>
              </a:rPr>
              <a:t>Well-Managed Data Can Result in </a:t>
            </a:r>
            <a:br>
              <a:rPr lang="en-US" dirty="0" smtClean="0">
                <a:ea typeface="ＭＳ Ｐゴシック" pitchFamily="34" charset="-128"/>
              </a:rPr>
            </a:br>
            <a:r>
              <a:rPr lang="en-US" dirty="0" smtClean="0">
                <a:ea typeface="ＭＳ Ｐゴシック" pitchFamily="34" charset="-128"/>
              </a:rPr>
              <a:t>Re-use, Integration, and New Science</a:t>
            </a:r>
          </a:p>
        </p:txBody>
      </p:sp>
      <p:sp>
        <p:nvSpPr>
          <p:cNvPr id="5" name="Rounded Rectangle 4"/>
          <p:cNvSpPr>
            <a:spLocks noChangeArrowheads="1"/>
          </p:cNvSpPr>
          <p:nvPr/>
        </p:nvSpPr>
        <p:spPr bwMode="auto">
          <a:xfrm>
            <a:off x="6037263" y="1365933"/>
            <a:ext cx="2963862" cy="4437968"/>
          </a:xfrm>
          <a:prstGeom prst="roundRect">
            <a:avLst>
              <a:gd name="adj" fmla="val 16667"/>
            </a:avLst>
          </a:prstGeom>
          <a:gradFill rotWithShape="1">
            <a:gsLst>
              <a:gs pos="0">
                <a:schemeClr val="bg1"/>
              </a:gs>
              <a:gs pos="100000">
                <a:schemeClr val="accent1"/>
              </a:gs>
            </a:gsLst>
            <a:lin ang="0" scaled="1"/>
          </a:gradFill>
          <a:ln w="25400" algn="ctr">
            <a:solidFill>
              <a:schemeClr val="accent1"/>
            </a:solidFill>
            <a:round/>
            <a:headEnd/>
            <a:tailEnd/>
          </a:ln>
          <a:effectLst>
            <a:outerShdw dist="38100" dir="18900000" algn="tr" rotWithShape="0">
              <a:srgbClr val="000000">
                <a:alpha val="42999"/>
              </a:srgbClr>
            </a:outerShdw>
          </a:effectLst>
        </p:spPr>
        <p:txBody>
          <a:bodyPr anchor="ctr"/>
          <a:lstStyle/>
          <a:p>
            <a:pPr algn="ctr" fontAlgn="auto">
              <a:spcBef>
                <a:spcPts val="0"/>
              </a:spcBef>
              <a:spcAft>
                <a:spcPts val="0"/>
              </a:spcAft>
              <a:defRPr/>
            </a:pPr>
            <a:endParaRPr lang="en-US">
              <a:solidFill>
                <a:schemeClr val="dk1"/>
              </a:solidFill>
              <a:latin typeface="+mn-lt"/>
              <a:cs typeface="+mn-cs"/>
            </a:endParaRPr>
          </a:p>
        </p:txBody>
      </p:sp>
      <p:sp>
        <p:nvSpPr>
          <p:cNvPr id="6" name="Rectangle 5"/>
          <p:cNvSpPr/>
          <p:nvPr/>
        </p:nvSpPr>
        <p:spPr>
          <a:xfrm>
            <a:off x="1245555" y="1365933"/>
            <a:ext cx="1467356" cy="4761778"/>
          </a:xfrm>
          <a:prstGeom prst="rect">
            <a:avLst/>
          </a:prstGeom>
          <a:gradFill flip="none" rotWithShape="1">
            <a:gsLst>
              <a:gs pos="0">
                <a:schemeClr val="accent1"/>
              </a:gs>
              <a:gs pos="100000">
                <a:srgbClr val="FFFFFF"/>
              </a:gs>
            </a:gsLst>
            <a:lin ang="10560000" scaled="0"/>
            <a:tileRect/>
          </a:gradFill>
          <a:ln>
            <a:no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178050"/>
            <a:ext cx="1041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557588" y="5186363"/>
            <a:ext cx="2362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400" dirty="0" err="1">
                <a:latin typeface="Calibri" charset="0"/>
              </a:rPr>
              <a:t>Spatio</a:t>
            </a:r>
            <a:r>
              <a:rPr lang="en-US" sz="1400" dirty="0">
                <a:latin typeface="Calibri" charset="0"/>
              </a:rPr>
              <a:t>-Temporal Exploratory Models predict the probability of occurrence of bird species across the United States at a 35 km x 35 km grid.</a:t>
            </a:r>
          </a:p>
          <a:p>
            <a:pPr>
              <a:buFont typeface="Arial" charset="0"/>
              <a:buChar char="•"/>
            </a:pPr>
            <a:endParaRPr lang="en-US" sz="2000" dirty="0">
              <a:solidFill>
                <a:srgbClr val="000000"/>
              </a:solidFill>
              <a:latin typeface="Calibri" charset="0"/>
            </a:endParaRPr>
          </a:p>
        </p:txBody>
      </p:sp>
      <p:pic>
        <p:nvPicPr>
          <p:cNvPr id="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1584325"/>
            <a:ext cx="1198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pic>
      <p:sp>
        <p:nvSpPr>
          <p:cNvPr id="10" name="Isosceles Triangle 9"/>
          <p:cNvSpPr/>
          <p:nvPr/>
        </p:nvSpPr>
        <p:spPr>
          <a:xfrm rot="5400000">
            <a:off x="762795" y="3332956"/>
            <a:ext cx="4748212" cy="841375"/>
          </a:xfrm>
          <a:prstGeom prst="triangle">
            <a:avLst>
              <a:gd name="adj" fmla="val 50401"/>
            </a:avLst>
          </a:prstGeom>
          <a:gradFill>
            <a:gsLst>
              <a:gs pos="0">
                <a:schemeClr val="tx2">
                  <a:alpha val="74000"/>
                </a:schemeClr>
              </a:gs>
              <a:gs pos="100000">
                <a:schemeClr val="accent1">
                  <a:tint val="50000"/>
                  <a:shade val="100000"/>
                  <a:satMod val="350000"/>
                </a:schemeClr>
              </a:gs>
            </a:gsLst>
            <a:lin ang="9720000" scaled="0"/>
          </a:gradFill>
          <a:ln w="31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3" descr="indigo.bunting.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381250"/>
            <a:ext cx="27987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6"/>
          <a:srcRect/>
          <a:stretch>
            <a:fillRect/>
          </a:stretch>
        </p:blipFill>
        <p:spPr bwMode="auto">
          <a:xfrm>
            <a:off x="6167438" y="2401888"/>
            <a:ext cx="577850" cy="481012"/>
          </a:xfrm>
          <a:prstGeom prst="rect">
            <a:avLst/>
          </a:prstGeom>
          <a:ln>
            <a:noFill/>
          </a:ln>
          <a:effectLst>
            <a:outerShdw blurRad="190500" algn="tl" rotWithShape="0">
              <a:srgbClr val="000000">
                <a:alpha val="70000"/>
              </a:srgbClr>
            </a:outerShdw>
          </a:effectLst>
        </p:spPr>
      </p:pic>
      <p:sp>
        <p:nvSpPr>
          <p:cNvPr id="13" name="TextBox 32"/>
          <p:cNvSpPr txBox="1">
            <a:spLocks noChangeArrowheads="1"/>
          </p:cNvSpPr>
          <p:nvPr/>
        </p:nvSpPr>
        <p:spPr bwMode="auto">
          <a:xfrm>
            <a:off x="142875" y="3100388"/>
            <a:ext cx="984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latin typeface="Calibri" charset="0"/>
              </a:rPr>
              <a:t>Land Cover</a:t>
            </a:r>
          </a:p>
        </p:txBody>
      </p:sp>
      <p:pic>
        <p:nvPicPr>
          <p:cNvPr id="14" name="Picture 103" descr="STEM_PPT.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03650" y="4711700"/>
            <a:ext cx="1524000" cy="27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35"/>
          <p:cNvSpPr txBox="1">
            <a:spLocks noChangeArrowheads="1"/>
          </p:cNvSpPr>
          <p:nvPr/>
        </p:nvSpPr>
        <p:spPr bwMode="auto">
          <a:xfrm>
            <a:off x="6037263" y="4375150"/>
            <a:ext cx="2963862" cy="1169551"/>
          </a:xfrm>
          <a:prstGeom prst="rect">
            <a:avLst/>
          </a:prstGeom>
          <a:noFill/>
          <a:ln w="9525">
            <a:noFill/>
            <a:miter lim="800000"/>
            <a:headEnd/>
            <a:tailEnd/>
          </a:ln>
        </p:spPr>
        <p:txBody>
          <a:bodyPr wrap="square">
            <a:spAutoFit/>
          </a:bodyPr>
          <a:lstStyle/>
          <a:p>
            <a:pPr>
              <a:defRPr/>
            </a:pPr>
            <a:r>
              <a:rPr lang="en-US" sz="1400" dirty="0">
                <a:latin typeface="Calibri" pitchFamily="34" charset="0"/>
                <a:cs typeface="+mn-cs"/>
              </a:rPr>
              <a:t>Potential Uses-</a:t>
            </a:r>
          </a:p>
          <a:p>
            <a:pPr marL="177800" indent="-177800">
              <a:buFont typeface="Arial" charset="0"/>
              <a:buChar char="•"/>
              <a:defRPr/>
            </a:pPr>
            <a:r>
              <a:rPr lang="en-US" sz="1400" dirty="0">
                <a:latin typeface="Calibri" pitchFamily="34" charset="0"/>
                <a:cs typeface="+mn-cs"/>
              </a:rPr>
              <a:t>Examine patterns of migration </a:t>
            </a:r>
          </a:p>
          <a:p>
            <a:pPr marL="177800" indent="-177800">
              <a:buFont typeface="Arial" charset="0"/>
              <a:buChar char="•"/>
              <a:defRPr/>
            </a:pPr>
            <a:r>
              <a:rPr lang="en-US" sz="1400" dirty="0">
                <a:latin typeface="Calibri" pitchFamily="34" charset="0"/>
                <a:cs typeface="+mn-cs"/>
              </a:rPr>
              <a:t>Infer impacts </a:t>
            </a:r>
            <a:r>
              <a:rPr lang="en-US" sz="1400" dirty="0" smtClean="0">
                <a:latin typeface="Calibri" pitchFamily="34" charset="0"/>
                <a:cs typeface="+mn-cs"/>
              </a:rPr>
              <a:t>of climate </a:t>
            </a:r>
            <a:r>
              <a:rPr lang="en-US" sz="1400" dirty="0">
                <a:latin typeface="Calibri" pitchFamily="34" charset="0"/>
                <a:cs typeface="+mn-cs"/>
              </a:rPr>
              <a:t>change</a:t>
            </a:r>
          </a:p>
          <a:p>
            <a:pPr marL="177800" indent="-177800">
              <a:buFont typeface="Arial" charset="0"/>
              <a:buChar char="•"/>
              <a:defRPr/>
            </a:pPr>
            <a:r>
              <a:rPr lang="en-US" sz="1400" dirty="0">
                <a:latin typeface="Calibri" pitchFamily="34" charset="0"/>
                <a:cs typeface="+mn-cs"/>
              </a:rPr>
              <a:t>Measure patterns of habitat </a:t>
            </a:r>
            <a:r>
              <a:rPr lang="en-US" sz="1400" dirty="0" smtClean="0">
                <a:latin typeface="Calibri" pitchFamily="34" charset="0"/>
                <a:cs typeface="+mn-cs"/>
              </a:rPr>
              <a:t>usage</a:t>
            </a:r>
            <a:endParaRPr lang="en-US" sz="1400" dirty="0">
              <a:latin typeface="Calibri" pitchFamily="34" charset="0"/>
              <a:cs typeface="+mn-cs"/>
            </a:endParaRPr>
          </a:p>
          <a:p>
            <a:pPr marL="177800" indent="-177800">
              <a:buFont typeface="Arial" charset="0"/>
              <a:buChar char="•"/>
              <a:defRPr/>
            </a:pPr>
            <a:r>
              <a:rPr lang="en-US" sz="1400" dirty="0">
                <a:latin typeface="Calibri" pitchFamily="34" charset="0"/>
                <a:cs typeface="+mn-cs"/>
              </a:rPr>
              <a:t>Measure </a:t>
            </a:r>
            <a:r>
              <a:rPr lang="en-US" sz="1400" dirty="0" smtClean="0">
                <a:latin typeface="Calibri" pitchFamily="34" charset="0"/>
                <a:cs typeface="+mn-cs"/>
              </a:rPr>
              <a:t>population trends</a:t>
            </a:r>
            <a:endParaRPr lang="en-US" sz="1400" dirty="0">
              <a:latin typeface="Calibri" pitchFamily="34" charset="0"/>
              <a:cs typeface="+mn-cs"/>
            </a:endParaRPr>
          </a:p>
        </p:txBody>
      </p:sp>
      <p:sp>
        <p:nvSpPr>
          <p:cNvPr id="16" name="TextBox 36"/>
          <p:cNvSpPr txBox="1">
            <a:spLocks noChangeArrowheads="1"/>
          </p:cNvSpPr>
          <p:nvPr/>
        </p:nvSpPr>
        <p:spPr bwMode="auto">
          <a:xfrm>
            <a:off x="6897688" y="15652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800" b="1">
                <a:latin typeface="Calibri" charset="0"/>
              </a:rPr>
              <a:t>Model results</a:t>
            </a:r>
            <a:endParaRPr lang="en-US" sz="1800">
              <a:latin typeface="Calibri" charset="0"/>
            </a:endParaRPr>
          </a:p>
        </p:txBody>
      </p:sp>
      <p:pic>
        <p:nvPicPr>
          <p:cNvPr id="17" name="Picture 4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54138" y="5049838"/>
            <a:ext cx="11985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7"/>
          <p:cNvPicPr>
            <a:picLocks/>
          </p:cNvPicPr>
          <p:nvPr/>
        </p:nvPicPr>
        <p:blipFill>
          <a:blip r:embed="rId9">
            <a:extLst>
              <a:ext uri="{28A0092B-C50C-407E-A947-70E740481C1C}">
                <a14:useLocalDpi xmlns:a14="http://schemas.microsoft.com/office/drawing/2010/main" val="0"/>
              </a:ext>
            </a:extLst>
          </a:blip>
          <a:srcRect l="44640"/>
          <a:stretch>
            <a:fillRect/>
          </a:stretch>
        </p:blipFill>
        <p:spPr bwMode="auto">
          <a:xfrm>
            <a:off x="1354138" y="2755900"/>
            <a:ext cx="11985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june29_indigo_bunting_full.png"/>
          <p:cNvPicPr>
            <a:picLocks noChangeAspect="1"/>
          </p:cNvPicPr>
          <p:nvPr/>
        </p:nvPicPr>
        <p:blipFill>
          <a:blip r:embed="rId10"/>
          <a:srcRect l="26943"/>
          <a:stretch>
            <a:fillRect/>
          </a:stretch>
        </p:blipFill>
        <p:spPr>
          <a:xfrm>
            <a:off x="3651631" y="32692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0" name="Picture 19" descr="june29_indigo_bunting_full.png"/>
          <p:cNvPicPr>
            <a:picLocks noChangeAspect="1"/>
          </p:cNvPicPr>
          <p:nvPr/>
        </p:nvPicPr>
        <p:blipFill>
          <a:blip r:embed="rId10"/>
          <a:srcRect l="26943"/>
          <a:stretch>
            <a:fillRect/>
          </a:stretch>
        </p:blipFill>
        <p:spPr>
          <a:xfrm>
            <a:off x="3804031" y="34216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1" name="Picture 20" descr="june29_indigo_bunting_full.png"/>
          <p:cNvPicPr>
            <a:picLocks noChangeAspect="1"/>
          </p:cNvPicPr>
          <p:nvPr/>
        </p:nvPicPr>
        <p:blipFill>
          <a:blip r:embed="rId10"/>
          <a:srcRect l="26943"/>
          <a:stretch>
            <a:fillRect/>
          </a:stretch>
        </p:blipFill>
        <p:spPr>
          <a:xfrm>
            <a:off x="3956431" y="35740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2" name="Picture 21" descr="june29_indigo_bunting_full.png"/>
          <p:cNvPicPr>
            <a:picLocks noChangeAspect="1"/>
          </p:cNvPicPr>
          <p:nvPr/>
        </p:nvPicPr>
        <p:blipFill>
          <a:blip r:embed="rId10"/>
          <a:srcRect l="26943"/>
          <a:stretch>
            <a:fillRect/>
          </a:stretch>
        </p:blipFill>
        <p:spPr>
          <a:xfrm>
            <a:off x="4108831" y="3760705"/>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23" name="TextBox 61"/>
          <p:cNvSpPr txBox="1">
            <a:spLocks noChangeArrowheads="1"/>
          </p:cNvSpPr>
          <p:nvPr/>
        </p:nvSpPr>
        <p:spPr bwMode="auto">
          <a:xfrm>
            <a:off x="363538" y="1795463"/>
            <a:ext cx="51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a:solidFill>
                  <a:srgbClr val="008000"/>
                </a:solidFill>
                <a:latin typeface="Calibri" charset="0"/>
              </a:rPr>
              <a:t>e</a:t>
            </a:r>
            <a:r>
              <a:rPr lang="en-US" sz="1200">
                <a:latin typeface="Calibri" charset="0"/>
              </a:rPr>
              <a:t>Bird</a:t>
            </a:r>
          </a:p>
        </p:txBody>
      </p:sp>
      <p:sp>
        <p:nvSpPr>
          <p:cNvPr id="24" name="TextBox 64"/>
          <p:cNvSpPr txBox="1">
            <a:spLocks noChangeArrowheads="1"/>
          </p:cNvSpPr>
          <p:nvPr/>
        </p:nvSpPr>
        <p:spPr bwMode="auto">
          <a:xfrm>
            <a:off x="142875" y="4171950"/>
            <a:ext cx="110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latin typeface="Calibri" charset="0"/>
              </a:rPr>
              <a:t>Meteorology</a:t>
            </a:r>
          </a:p>
        </p:txBody>
      </p:sp>
      <p:sp>
        <p:nvSpPr>
          <p:cNvPr id="25" name="TextBox 65"/>
          <p:cNvSpPr txBox="1">
            <a:spLocks noChangeArrowheads="1"/>
          </p:cNvSpPr>
          <p:nvPr/>
        </p:nvSpPr>
        <p:spPr bwMode="auto">
          <a:xfrm>
            <a:off x="152400" y="5638800"/>
            <a:ext cx="110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latin typeface="Calibri" charset="0"/>
              </a:rPr>
              <a:t>MODIS – Remote sensing data</a:t>
            </a:r>
          </a:p>
        </p:txBody>
      </p:sp>
      <p:sp>
        <p:nvSpPr>
          <p:cNvPr id="26" name="Striped Right Arrow 25"/>
          <p:cNvSpPr/>
          <p:nvPr/>
        </p:nvSpPr>
        <p:spPr>
          <a:xfrm>
            <a:off x="5384800" y="3449638"/>
            <a:ext cx="652463" cy="406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7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5029200"/>
            <a:ext cx="660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4"/>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354138" y="3897313"/>
            <a:ext cx="1198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6303963" y="3917950"/>
            <a:ext cx="2400300" cy="460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b="1"/>
          </a:p>
        </p:txBody>
      </p:sp>
      <p:sp>
        <p:nvSpPr>
          <p:cNvPr id="30" name="Text Box 14"/>
          <p:cNvSpPr txBox="1">
            <a:spLocks noChangeArrowheads="1"/>
          </p:cNvSpPr>
          <p:nvPr/>
        </p:nvSpPr>
        <p:spPr bwMode="auto">
          <a:xfrm>
            <a:off x="6156325" y="2043113"/>
            <a:ext cx="398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a:spcBef>
                <a:spcPct val="50000"/>
              </a:spcBef>
            </a:pPr>
            <a:r>
              <a:rPr lang="en-US" sz="1400" b="1">
                <a:latin typeface="Calibri" charset="0"/>
              </a:rPr>
              <a:t>Occurrence of Indigo Bunting</a:t>
            </a:r>
            <a:r>
              <a:rPr lang="en-US" sz="1400">
                <a:latin typeface="Calibri" charset="0"/>
              </a:rPr>
              <a:t> (2008)</a:t>
            </a:r>
          </a:p>
        </p:txBody>
      </p:sp>
      <p:sp>
        <p:nvSpPr>
          <p:cNvPr id="31" name="TextBox 37"/>
          <p:cNvSpPr txBox="1">
            <a:spLocks noChangeArrowheads="1"/>
          </p:cNvSpPr>
          <p:nvPr/>
        </p:nvSpPr>
        <p:spPr bwMode="auto">
          <a:xfrm>
            <a:off x="628808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Jan</a:t>
            </a:r>
          </a:p>
        </p:txBody>
      </p:sp>
      <p:sp>
        <p:nvSpPr>
          <p:cNvPr id="32" name="TextBox 38"/>
          <p:cNvSpPr txBox="1">
            <a:spLocks noChangeArrowheads="1"/>
          </p:cNvSpPr>
          <p:nvPr/>
        </p:nvSpPr>
        <p:spPr bwMode="auto">
          <a:xfrm>
            <a:off x="780573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Sep</a:t>
            </a:r>
          </a:p>
        </p:txBody>
      </p:sp>
      <p:sp>
        <p:nvSpPr>
          <p:cNvPr id="33" name="TextBox 39"/>
          <p:cNvSpPr txBox="1">
            <a:spLocks noChangeArrowheads="1"/>
          </p:cNvSpPr>
          <p:nvPr/>
        </p:nvSpPr>
        <p:spPr bwMode="auto">
          <a:xfrm>
            <a:off x="8372475" y="3884613"/>
            <a:ext cx="403225"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Dec</a:t>
            </a:r>
          </a:p>
        </p:txBody>
      </p:sp>
      <p:sp>
        <p:nvSpPr>
          <p:cNvPr id="34" name="TextBox 40"/>
          <p:cNvSpPr txBox="1">
            <a:spLocks noChangeArrowheads="1"/>
          </p:cNvSpPr>
          <p:nvPr/>
        </p:nvSpPr>
        <p:spPr bwMode="auto">
          <a:xfrm>
            <a:off x="7345363"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Jun</a:t>
            </a:r>
          </a:p>
        </p:txBody>
      </p:sp>
      <p:sp>
        <p:nvSpPr>
          <p:cNvPr id="35" name="TextBox 41"/>
          <p:cNvSpPr txBox="1">
            <a:spLocks noChangeArrowheads="1"/>
          </p:cNvSpPr>
          <p:nvPr/>
        </p:nvSpPr>
        <p:spPr bwMode="auto">
          <a:xfrm>
            <a:off x="680878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Apr</a:t>
            </a:r>
          </a:p>
        </p:txBody>
      </p:sp>
      <p:sp>
        <p:nvSpPr>
          <p:cNvPr id="36" name="TextBox 1"/>
          <p:cNvSpPr txBox="1">
            <a:spLocks noChangeArrowheads="1"/>
          </p:cNvSpPr>
          <p:nvPr/>
        </p:nvSpPr>
        <p:spPr bwMode="auto">
          <a:xfrm>
            <a:off x="7445838" y="6654461"/>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dirty="0">
                <a:solidFill>
                  <a:schemeClr val="bg1">
                    <a:lumMod val="75000"/>
                  </a:schemeClr>
                </a:solidFill>
              </a:rPr>
              <a:t>Slide courtesy of </a:t>
            </a:r>
            <a:r>
              <a:rPr lang="en-US" sz="1000" dirty="0" err="1">
                <a:solidFill>
                  <a:schemeClr val="bg1">
                    <a:lumMod val="75000"/>
                  </a:schemeClr>
                </a:solidFill>
              </a:rPr>
              <a:t>DataOne</a:t>
            </a:r>
            <a:endParaRPr lang="en-US" sz="1000" dirty="0">
              <a:solidFill>
                <a:schemeClr val="bg1">
                  <a:lumMod val="75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83730" y="1052970"/>
            <a:ext cx="8839200" cy="6321425"/>
          </a:xfrm>
        </p:spPr>
        <p:txBody>
          <a:bodyPr>
            <a:normAutofit/>
          </a:bodyPr>
          <a:lstStyle/>
          <a:p>
            <a:pPr marL="109728" indent="0">
              <a:buNone/>
            </a:pPr>
            <a:r>
              <a:rPr lang="en-US" sz="1800" dirty="0">
                <a:latin typeface="Calibri" panose="020F0502020204030204" pitchFamily="34" charset="0"/>
                <a:cs typeface="Arial" charset="0"/>
              </a:rPr>
              <a:t>A new image processing technique reveals something not before seen in this Hubble Space Telescope image taken 11 years ago: A faint planet (arrows), the outermost of three discovered with ground-based telescopes last year around the young star HR 8799.D. </a:t>
            </a:r>
            <a:r>
              <a:rPr lang="en-US" sz="1800" dirty="0" err="1">
                <a:latin typeface="Calibri" panose="020F0502020204030204" pitchFamily="34" charset="0"/>
                <a:cs typeface="Arial" charset="0"/>
              </a:rPr>
              <a:t>Lafrenière</a:t>
            </a:r>
            <a:r>
              <a:rPr lang="en-US" sz="1800" dirty="0">
                <a:latin typeface="Calibri" panose="020F0502020204030204" pitchFamily="34" charset="0"/>
                <a:cs typeface="Arial" charset="0"/>
              </a:rPr>
              <a:t> et al., Astrophysical Journal </a:t>
            </a:r>
            <a:r>
              <a:rPr lang="en-US" sz="1800" dirty="0" smtClean="0">
                <a:latin typeface="Calibri" panose="020F0502020204030204" pitchFamily="34" charset="0"/>
                <a:cs typeface="Arial" charset="0"/>
              </a:rPr>
              <a:t>Letters.</a:t>
            </a:r>
            <a:endParaRPr lang="en-US" sz="1800" dirty="0">
              <a:latin typeface="Calibri" panose="020F0502020204030204" pitchFamily="34"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pic>
        <p:nvPicPr>
          <p:cNvPr id="49155" name="Picture 3" descr="Hub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304" y="2116135"/>
            <a:ext cx="35131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txBox="1">
            <a:spLocks noChangeArrowheads="1"/>
          </p:cNvSpPr>
          <p:nvPr/>
        </p:nvSpPr>
        <p:spPr bwMode="auto">
          <a:xfrm>
            <a:off x="250085" y="3779835"/>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endParaRPr lang="en-US" sz="1600" dirty="0">
              <a:solidFill>
                <a:srgbClr val="000000"/>
              </a:solidFill>
              <a:cs typeface="Arial" charset="0"/>
            </a:endParaRPr>
          </a:p>
          <a:p>
            <a:pPr eaLnBrk="1" hangingPunct="1"/>
            <a:r>
              <a:rPr lang="ja-JP" altLang="en-US" sz="1600" b="1" dirty="0">
                <a:solidFill>
                  <a:srgbClr val="000000"/>
                </a:solidFill>
                <a:latin typeface="+mn-lt"/>
                <a:cs typeface="Arial" charset="0"/>
              </a:rPr>
              <a:t>“</a:t>
            </a:r>
            <a:r>
              <a:rPr lang="en-US" altLang="ja-JP" sz="1600" b="1" dirty="0">
                <a:solidFill>
                  <a:srgbClr val="000000"/>
                </a:solidFill>
                <a:latin typeface="+mn-lt"/>
                <a:cs typeface="Arial" charset="0"/>
              </a:rPr>
              <a:t>The first thing it tells you is </a:t>
            </a:r>
            <a:r>
              <a:rPr lang="en-US" altLang="ja-JP" sz="1600" b="1" u="sng" dirty="0">
                <a:solidFill>
                  <a:srgbClr val="000000"/>
                </a:solidFill>
                <a:latin typeface="+mn-lt"/>
                <a:cs typeface="Arial" charset="0"/>
              </a:rPr>
              <a:t>how valuable maintaining long-term archives can be</a:t>
            </a:r>
            <a:r>
              <a:rPr lang="en-US" altLang="ja-JP" sz="1600" b="1" dirty="0">
                <a:solidFill>
                  <a:srgbClr val="000000"/>
                </a:solidFill>
                <a:latin typeface="+mn-lt"/>
                <a:cs typeface="Arial" charset="0"/>
              </a:rPr>
              <a:t>. Here is a major discovery that’s been lurking in the data for about 10 years!</a:t>
            </a:r>
            <a:r>
              <a:rPr lang="ja-JP" altLang="en-US" sz="1600" b="1" dirty="0">
                <a:solidFill>
                  <a:srgbClr val="000000"/>
                </a:solidFill>
                <a:latin typeface="+mn-lt"/>
                <a:cs typeface="Arial" charset="0"/>
              </a:rPr>
              <a:t>”</a:t>
            </a:r>
            <a:r>
              <a:rPr lang="en-US" altLang="ja-JP" sz="1600" b="1" dirty="0">
                <a:solidFill>
                  <a:srgbClr val="000000"/>
                </a:solidFill>
                <a:latin typeface="+mn-lt"/>
                <a:cs typeface="Arial" charset="0"/>
              </a:rPr>
              <a:t> </a:t>
            </a:r>
            <a:r>
              <a:rPr lang="en-US" altLang="ja-JP" sz="1600" dirty="0">
                <a:solidFill>
                  <a:srgbClr val="000000"/>
                </a:solidFill>
                <a:latin typeface="+mn-lt"/>
                <a:cs typeface="Arial" charset="0"/>
              </a:rPr>
              <a:t>comments Matt Mountain, director of the Space Telescope Science Institute in Baltimore, which operates Hubble.</a:t>
            </a:r>
          </a:p>
          <a:p>
            <a:pPr eaLnBrk="1" hangingPunct="1"/>
            <a:endParaRPr lang="en-US" sz="1600" dirty="0">
              <a:solidFill>
                <a:srgbClr val="000000"/>
              </a:solidFill>
              <a:latin typeface="+mn-lt"/>
              <a:cs typeface="Arial" charset="0"/>
            </a:endParaRPr>
          </a:p>
          <a:p>
            <a:pPr eaLnBrk="1" hangingPunct="1"/>
            <a:r>
              <a:rPr lang="en-US" altLang="ja-JP" sz="1600" dirty="0" smtClean="0">
                <a:solidFill>
                  <a:srgbClr val="000000"/>
                </a:solidFill>
                <a:latin typeface="+mn-lt"/>
                <a:cs typeface="Arial" charset="0"/>
              </a:rPr>
              <a:t>“The </a:t>
            </a:r>
            <a:r>
              <a:rPr lang="en-US" altLang="ja-JP" sz="1600" dirty="0">
                <a:solidFill>
                  <a:srgbClr val="000000"/>
                </a:solidFill>
                <a:latin typeface="+mn-lt"/>
                <a:cs typeface="Arial" charset="0"/>
              </a:rPr>
              <a:t>second thing its tells you is having a well calibrated archive is necessary but not sufficient to make breakthroughs — it also takes a very innovative group of people to develop very smart extraction routines that can get rid of all the artifacts to reveal the planet hidden under all that telescope and detector structure</a:t>
            </a:r>
            <a:r>
              <a:rPr lang="en-US" altLang="ja-JP" sz="1600" dirty="0" smtClean="0">
                <a:solidFill>
                  <a:srgbClr val="000000"/>
                </a:solidFill>
                <a:latin typeface="+mn-lt"/>
                <a:cs typeface="Arial" charset="0"/>
              </a:rPr>
              <a:t>.</a:t>
            </a:r>
            <a:r>
              <a:rPr lang="en-US" altLang="ja-JP" sz="1600" dirty="0" smtClean="0">
                <a:solidFill>
                  <a:srgbClr val="000000"/>
                </a:solidFill>
                <a:latin typeface="+mn-lt"/>
                <a:cs typeface="Arial" charset="0"/>
              </a:rPr>
              <a:t>”</a:t>
            </a:r>
            <a:endParaRPr lang="en-US" sz="1800" dirty="0">
              <a:solidFill>
                <a:srgbClr val="000000"/>
              </a:solidFill>
              <a:latin typeface="+mn-lt"/>
              <a:cs typeface="Arial" charset="0"/>
            </a:endParaRPr>
          </a:p>
        </p:txBody>
      </p:sp>
      <p:sp>
        <p:nvSpPr>
          <p:cNvPr id="49157" name="Title 1"/>
          <p:cNvSpPr>
            <a:spLocks noGrp="1"/>
          </p:cNvSpPr>
          <p:nvPr>
            <p:ph type="title"/>
          </p:nvPr>
        </p:nvSpPr>
        <p:spPr>
          <a:xfrm>
            <a:off x="478685" y="2221506"/>
            <a:ext cx="3962400" cy="1600200"/>
          </a:xfrm>
        </p:spPr>
        <p:txBody>
          <a:bodyPr/>
          <a:lstStyle/>
          <a:p>
            <a:pPr algn="ctr"/>
            <a:r>
              <a:rPr lang="ja-JP" altLang="en-US" sz="2000" dirty="0">
                <a:latin typeface="+mn-lt"/>
                <a:cs typeface="Arial" charset="0"/>
              </a:rPr>
              <a:t>“</a:t>
            </a:r>
            <a:r>
              <a:rPr lang="en-US" altLang="ja-JP" sz="2000" dirty="0">
                <a:latin typeface="+mn-lt"/>
                <a:cs typeface="Arial" charset="0"/>
              </a:rPr>
              <a:t>Planet hidden in Hubble archives</a:t>
            </a:r>
            <a:r>
              <a:rPr lang="ja-JP" altLang="en-US" sz="2000" dirty="0">
                <a:latin typeface="+mn-lt"/>
                <a:cs typeface="Arial" charset="0"/>
              </a:rPr>
              <a:t>”</a:t>
            </a:r>
            <a:r>
              <a:rPr lang="en-US" altLang="ja-JP" sz="2000" dirty="0">
                <a:latin typeface="+mn-lt"/>
                <a:cs typeface="Arial" charset="0"/>
              </a:rPr>
              <a:t> </a:t>
            </a:r>
            <a:r>
              <a:rPr lang="en-US" altLang="ja-JP" sz="2000" i="1" dirty="0">
                <a:latin typeface="+mn-lt"/>
                <a:cs typeface="Arial" charset="0"/>
              </a:rPr>
              <a:t>Science News </a:t>
            </a:r>
            <a:br>
              <a:rPr lang="en-US" altLang="ja-JP" sz="2000" i="1" dirty="0">
                <a:latin typeface="+mn-lt"/>
                <a:cs typeface="Arial" charset="0"/>
              </a:rPr>
            </a:br>
            <a:r>
              <a:rPr lang="en-US" altLang="ja-JP" sz="2000" dirty="0">
                <a:latin typeface="+mn-lt"/>
                <a:cs typeface="Arial" charset="0"/>
              </a:rPr>
              <a:t>(Feb. 27, 2009)</a:t>
            </a:r>
            <a:r>
              <a:rPr lang="en-US" altLang="ja-JP" sz="2400" dirty="0">
                <a:latin typeface="Arial" charset="0"/>
                <a:cs typeface="Arial" charset="0"/>
              </a:rPr>
              <a:t/>
            </a:r>
            <a:br>
              <a:rPr lang="en-US" altLang="ja-JP" sz="2400" dirty="0">
                <a:latin typeface="Arial" charset="0"/>
                <a:cs typeface="Arial" charset="0"/>
              </a:rPr>
            </a:br>
            <a:endParaRPr lang="en-US" sz="2400" dirty="0">
              <a:latin typeface="Arial" charset="0"/>
              <a:cs typeface="Arial" charset="0"/>
            </a:endParaRPr>
          </a:p>
        </p:txBody>
      </p:sp>
      <p:sp>
        <p:nvSpPr>
          <p:cNvPr id="8" name="Title 1"/>
          <p:cNvSpPr txBox="1">
            <a:spLocks/>
          </p:cNvSpPr>
          <p:nvPr/>
        </p:nvSpPr>
        <p:spPr>
          <a:xfrm>
            <a:off x="0" y="256429"/>
            <a:ext cx="9144000" cy="701018"/>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600" b="1" kern="1200">
                <a:solidFill>
                  <a:schemeClr val="accent1">
                    <a:lumMod val="75000"/>
                  </a:schemeClr>
                </a:solidFill>
                <a:effectLst/>
                <a:latin typeface="Calibri" pitchFamily="34" charset="0"/>
                <a:ea typeface="+mj-ea"/>
                <a:cs typeface="+mj-cs"/>
              </a:defRPr>
            </a:lvl1pPr>
            <a:extLst/>
          </a:lstStyle>
          <a:p>
            <a:r>
              <a:rPr lang="en-US" dirty="0" smtClean="0">
                <a:ea typeface="ＭＳ Ｐゴシック" pitchFamily="34" charset="-128"/>
              </a:rPr>
              <a:t>New Discoveries</a:t>
            </a:r>
          </a:p>
        </p:txBody>
      </p:sp>
      <p:sp>
        <p:nvSpPr>
          <p:cNvPr id="2" name="Rectangle 1"/>
          <p:cNvSpPr/>
          <p:nvPr/>
        </p:nvSpPr>
        <p:spPr>
          <a:xfrm rot="16200000">
            <a:off x="7345190" y="2912882"/>
            <a:ext cx="1781257" cy="230832"/>
          </a:xfrm>
          <a:prstGeom prst="rect">
            <a:avLst/>
          </a:prstGeom>
        </p:spPr>
        <p:txBody>
          <a:bodyPr wrap="none">
            <a:spAutoFit/>
          </a:bodyPr>
          <a:lstStyle/>
          <a:p>
            <a:r>
              <a:rPr lang="fr-FR" sz="900" dirty="0">
                <a:solidFill>
                  <a:schemeClr val="bg1">
                    <a:lumMod val="75000"/>
                  </a:schemeClr>
                </a:solidFill>
              </a:rPr>
              <a:t>D. </a:t>
            </a:r>
            <a:r>
              <a:rPr lang="fr-FR" sz="900" dirty="0" err="1">
                <a:solidFill>
                  <a:schemeClr val="bg1">
                    <a:lumMod val="75000"/>
                  </a:schemeClr>
                </a:solidFill>
              </a:rPr>
              <a:t>Lafrenière</a:t>
            </a:r>
            <a:r>
              <a:rPr lang="fr-FR" sz="900" dirty="0">
                <a:solidFill>
                  <a:schemeClr val="bg1">
                    <a:lumMod val="75000"/>
                  </a:schemeClr>
                </a:solidFill>
              </a:rPr>
              <a:t> et al., </a:t>
            </a:r>
            <a:r>
              <a:rPr lang="fr-FR" sz="900" dirty="0" err="1">
                <a:solidFill>
                  <a:schemeClr val="bg1">
                    <a:lumMod val="75000"/>
                  </a:schemeClr>
                </a:solidFill>
              </a:rPr>
              <a:t>ApJ</a:t>
            </a:r>
            <a:r>
              <a:rPr lang="fr-FR" sz="900" dirty="0">
                <a:solidFill>
                  <a:schemeClr val="bg1">
                    <a:lumMod val="75000"/>
                  </a:schemeClr>
                </a:solidFill>
              </a:rPr>
              <a:t> </a:t>
            </a:r>
            <a:r>
              <a:rPr lang="fr-FR" sz="900" dirty="0" err="1">
                <a:solidFill>
                  <a:schemeClr val="bg1">
                    <a:lumMod val="75000"/>
                  </a:schemeClr>
                </a:solidFill>
              </a:rPr>
              <a:t>Letters</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273269" y="178681"/>
            <a:ext cx="8576442" cy="843443"/>
          </a:xfrm>
        </p:spPr>
        <p:txBody>
          <a:bodyPr>
            <a:normAutofit/>
          </a:bodyPr>
          <a:lstStyle/>
          <a:p>
            <a:r>
              <a:rPr lang="en-US" dirty="0" smtClean="0">
                <a:ea typeface="ＭＳ Ｐゴシック" pitchFamily="34" charset="-128"/>
              </a:rPr>
              <a:t>What is 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415383"/>
            <a:ext cx="7993117" cy="4737551"/>
          </a:xfrm>
        </p:spPr>
        <p:txBody>
          <a:bodyPr>
            <a:noAutofit/>
          </a:bodyPr>
          <a:lstStyle/>
          <a:p>
            <a:pPr>
              <a:buClr>
                <a:schemeClr val="accent1">
                  <a:lumMod val="75000"/>
                </a:schemeClr>
              </a:buClr>
              <a:buSzPct val="100000"/>
              <a:buFont typeface="Arial" pitchFamily="34" charset="0"/>
              <a:buChar char="•"/>
            </a:pPr>
            <a:r>
              <a:rPr lang="en-US" dirty="0" smtClean="0">
                <a:ea typeface="ＭＳ Ｐゴシック" pitchFamily="34" charset="-128"/>
              </a:rPr>
              <a:t>…there are best practices… and… tools to help! </a:t>
            </a:r>
          </a:p>
          <a:p>
            <a:pPr>
              <a:buClr>
                <a:schemeClr val="accent1">
                  <a:lumMod val="75000"/>
                </a:schemeClr>
              </a:buClr>
              <a:buSzPct val="100000"/>
              <a:buFont typeface="Arial" pitchFamily="34" charset="0"/>
              <a:buChar char="•"/>
            </a:pPr>
            <a:endParaRPr lang="en-US" dirty="0">
              <a:ea typeface="ＭＳ Ｐゴシック" pitchFamily="34" charset="-128"/>
            </a:endParaRPr>
          </a:p>
          <a:p>
            <a:pPr>
              <a:buClr>
                <a:schemeClr val="accent1">
                  <a:lumMod val="75000"/>
                </a:schemeClr>
              </a:buClr>
              <a:buSzPct val="100000"/>
              <a:buFont typeface="Arial" pitchFamily="34" charset="0"/>
              <a:buChar char="•"/>
            </a:pPr>
            <a:r>
              <a:rPr lang="en-US" dirty="0" smtClean="0">
                <a:ea typeface="ＭＳ Ｐゴシック" pitchFamily="34" charset="-128"/>
              </a:rPr>
              <a:t>The following data management lessons will illustrate in detail each stage of the data lifecycle </a:t>
            </a:r>
          </a:p>
          <a:p>
            <a:pPr>
              <a:buClr>
                <a:schemeClr val="accent1">
                  <a:lumMod val="75000"/>
                </a:schemeClr>
              </a:buClr>
              <a:buSzPct val="100000"/>
              <a:buFont typeface="Arial" pitchFamily="34" charset="0"/>
              <a:buChar char="•"/>
            </a:pPr>
            <a:endParaRPr lang="en-US" dirty="0">
              <a:ea typeface="ＭＳ Ｐゴシック" pitchFamily="34" charset="-128"/>
            </a:endParaRPr>
          </a:p>
          <a:p>
            <a:pPr>
              <a:buClr>
                <a:schemeClr val="accent1">
                  <a:lumMod val="75000"/>
                </a:schemeClr>
              </a:buClr>
              <a:buSzPct val="100000"/>
              <a:buFont typeface="Arial" pitchFamily="34" charset="0"/>
              <a:buChar char="•"/>
            </a:pPr>
            <a:r>
              <a:rPr lang="en-US" dirty="0" smtClean="0">
                <a:ea typeface="ＭＳ Ｐゴシック" pitchFamily="34" charset="-128"/>
              </a:rPr>
              <a:t>Your well-managed and accessible data can contribute to science in ways you may not even imagine today! </a:t>
            </a:r>
          </a:p>
        </p:txBody>
      </p:sp>
      <p:sp>
        <p:nvSpPr>
          <p:cNvPr id="13314" name="Title 1"/>
          <p:cNvSpPr>
            <a:spLocks noGrp="1"/>
          </p:cNvSpPr>
          <p:nvPr>
            <p:ph type="title"/>
          </p:nvPr>
        </p:nvSpPr>
        <p:spPr>
          <a:xfrm>
            <a:off x="283779" y="531306"/>
            <a:ext cx="8544912" cy="701018"/>
          </a:xfrm>
        </p:spPr>
        <p:txBody>
          <a:bodyPr>
            <a:normAutofit/>
          </a:bodyPr>
          <a:lstStyle/>
          <a:p>
            <a:r>
              <a:rPr lang="en-US" dirty="0" smtClean="0">
                <a:ea typeface="ＭＳ Ｐゴシック" pitchFamily="34" charset="-128"/>
              </a:rPr>
              <a:t>For Each Stage of the Data Lifecycle…</a:t>
            </a:r>
          </a:p>
        </p:txBody>
      </p:sp>
    </p:spTree>
    <p:extLst>
      <p:ext uri="{BB962C8B-B14F-4D97-AF65-F5344CB8AC3E}">
        <p14:creationId xmlns:p14="http://schemas.microsoft.com/office/powerpoint/2010/main" val="75354869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3779" y="489266"/>
            <a:ext cx="8544912" cy="701018"/>
          </a:xfrm>
        </p:spPr>
        <p:txBody>
          <a:bodyPr>
            <a:normAutofit/>
          </a:bodyPr>
          <a:lstStyle/>
          <a:p>
            <a:r>
              <a:rPr lang="en-US" dirty="0" smtClean="0">
                <a:ea typeface="ＭＳ Ｐゴシック" pitchFamily="34" charset="-128"/>
              </a:rPr>
              <a:t>Summary</a:t>
            </a:r>
            <a:endParaRPr lang="en-US" dirty="0" smtClean="0">
              <a:ea typeface="ＭＳ Ｐゴシック" pitchFamily="34" charset="-128"/>
            </a:endParaRPr>
          </a:p>
        </p:txBody>
      </p:sp>
      <p:sp>
        <p:nvSpPr>
          <p:cNvPr id="3" name="Content Placeholder 2"/>
          <p:cNvSpPr>
            <a:spLocks noGrp="1"/>
          </p:cNvSpPr>
          <p:nvPr>
            <p:ph idx="1"/>
          </p:nvPr>
        </p:nvSpPr>
        <p:spPr/>
        <p:txBody>
          <a:bodyPr/>
          <a:lstStyle/>
          <a:p>
            <a:pPr>
              <a:buClr>
                <a:schemeClr val="accent1">
                  <a:lumMod val="75000"/>
                </a:schemeClr>
              </a:buClr>
              <a:buSzPct val="100000"/>
            </a:pPr>
            <a:r>
              <a:rPr lang="en-US" dirty="0" smtClean="0"/>
              <a:t>If data are:</a:t>
            </a:r>
          </a:p>
          <a:p>
            <a:pPr lvl="1">
              <a:buClr>
                <a:schemeClr val="accent1">
                  <a:lumMod val="75000"/>
                </a:schemeClr>
              </a:buClr>
              <a:buSzPct val="90000"/>
              <a:buFont typeface="Courier New" pitchFamily="49" charset="0"/>
              <a:buChar char="o"/>
            </a:pPr>
            <a:r>
              <a:rPr lang="en-US" dirty="0" smtClean="0"/>
              <a:t>Well-organized</a:t>
            </a:r>
          </a:p>
          <a:p>
            <a:pPr lvl="1">
              <a:buClr>
                <a:schemeClr val="accent1">
                  <a:lumMod val="75000"/>
                </a:schemeClr>
              </a:buClr>
              <a:buSzPct val="90000"/>
              <a:buFont typeface="Courier New" pitchFamily="49" charset="0"/>
              <a:buChar char="o"/>
            </a:pPr>
            <a:r>
              <a:rPr lang="en-US" dirty="0" smtClean="0"/>
              <a:t>Documented</a:t>
            </a:r>
          </a:p>
          <a:p>
            <a:pPr lvl="1">
              <a:buClr>
                <a:schemeClr val="accent1">
                  <a:lumMod val="75000"/>
                </a:schemeClr>
              </a:buClr>
              <a:buSzPct val="90000"/>
              <a:buFont typeface="Courier New" pitchFamily="49" charset="0"/>
              <a:buChar char="o"/>
            </a:pPr>
            <a:r>
              <a:rPr lang="en-US" dirty="0" smtClean="0"/>
              <a:t>Preserved</a:t>
            </a:r>
          </a:p>
          <a:p>
            <a:pPr lvl="1">
              <a:buClr>
                <a:schemeClr val="accent1">
                  <a:lumMod val="75000"/>
                </a:schemeClr>
              </a:buClr>
              <a:buSzPct val="90000"/>
              <a:buFont typeface="Courier New" pitchFamily="49" charset="0"/>
              <a:buChar char="o"/>
            </a:pPr>
            <a:r>
              <a:rPr lang="en-US" dirty="0" smtClean="0"/>
              <a:t>Accessible</a:t>
            </a:r>
          </a:p>
          <a:p>
            <a:pPr lvl="1">
              <a:buClr>
                <a:schemeClr val="accent1">
                  <a:lumMod val="75000"/>
                </a:schemeClr>
              </a:buClr>
              <a:buSzPct val="90000"/>
              <a:buFont typeface="Courier New" pitchFamily="49" charset="0"/>
              <a:buChar char="o"/>
            </a:pPr>
            <a:r>
              <a:rPr lang="en-US" dirty="0" smtClean="0"/>
              <a:t>Verified as to </a:t>
            </a:r>
            <a:r>
              <a:rPr lang="en-US" dirty="0" smtClean="0"/>
              <a:t>accuracy </a:t>
            </a:r>
            <a:r>
              <a:rPr lang="en-US" dirty="0" smtClean="0"/>
              <a:t>and </a:t>
            </a:r>
            <a:r>
              <a:rPr lang="en-US" dirty="0" smtClean="0"/>
              <a:t>validity</a:t>
            </a:r>
            <a:br>
              <a:rPr lang="en-US" dirty="0" smtClean="0"/>
            </a:br>
            <a:endParaRPr lang="en-US" dirty="0" smtClean="0"/>
          </a:p>
          <a:p>
            <a:pPr>
              <a:buClr>
                <a:schemeClr val="accent1">
                  <a:lumMod val="75000"/>
                </a:schemeClr>
              </a:buClr>
              <a:buSzPct val="100000"/>
            </a:pPr>
            <a:r>
              <a:rPr lang="en-US" dirty="0" smtClean="0"/>
              <a:t>Result is: </a:t>
            </a:r>
          </a:p>
          <a:p>
            <a:pPr lvl="1">
              <a:buClr>
                <a:schemeClr val="accent1">
                  <a:lumMod val="75000"/>
                </a:schemeClr>
              </a:buClr>
              <a:buSzPct val="90000"/>
              <a:buFont typeface="Courier New" pitchFamily="49" charset="0"/>
              <a:buChar char="o"/>
            </a:pPr>
            <a:r>
              <a:rPr lang="en-US" dirty="0" smtClean="0"/>
              <a:t>High quality data</a:t>
            </a:r>
          </a:p>
          <a:p>
            <a:pPr lvl="1">
              <a:buClr>
                <a:schemeClr val="accent1">
                  <a:lumMod val="75000"/>
                </a:schemeClr>
              </a:buClr>
              <a:buSzPct val="90000"/>
              <a:buFont typeface="Courier New" pitchFamily="49" charset="0"/>
              <a:buChar char="o"/>
            </a:pPr>
            <a:r>
              <a:rPr lang="en-US" dirty="0" smtClean="0"/>
              <a:t>Easy to share and re-use in science</a:t>
            </a:r>
          </a:p>
          <a:p>
            <a:pPr lvl="1">
              <a:buClr>
                <a:schemeClr val="accent1">
                  <a:lumMod val="75000"/>
                </a:schemeClr>
              </a:buClr>
              <a:buSzPct val="90000"/>
              <a:buFont typeface="Courier New" pitchFamily="49" charset="0"/>
              <a:buChar char="o"/>
            </a:pPr>
            <a:r>
              <a:rPr lang="en-US" dirty="0" smtClean="0"/>
              <a:t>Citation and credibility to the researcher</a:t>
            </a:r>
          </a:p>
          <a:p>
            <a:pPr lvl="1">
              <a:buClr>
                <a:schemeClr val="accent1">
                  <a:lumMod val="75000"/>
                </a:schemeClr>
              </a:buClr>
              <a:buSzPct val="90000"/>
              <a:buFont typeface="Courier New" pitchFamily="49" charset="0"/>
              <a:buChar char="o"/>
            </a:pPr>
            <a:r>
              <a:rPr lang="en-US" dirty="0" smtClean="0"/>
              <a:t>Cost-savings to science</a:t>
            </a:r>
          </a:p>
          <a:p>
            <a:pPr lvl="1"/>
            <a:endParaRPr lang="en-US" dirty="0"/>
          </a:p>
        </p:txBody>
      </p:sp>
    </p:spTree>
    <p:extLst>
      <p:ext uri="{BB962C8B-B14F-4D97-AF65-F5344CB8AC3E}">
        <p14:creationId xmlns:p14="http://schemas.microsoft.com/office/powerpoint/2010/main" val="348399227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68083"/>
            <a:ext cx="7993117" cy="4737551"/>
          </a:xfrm>
        </p:spPr>
        <p:txBody>
          <a:bodyPr>
            <a:noAutofit/>
          </a:bodyPr>
          <a:lstStyle/>
          <a:p>
            <a:pPr>
              <a:buClr>
                <a:schemeClr val="accent1">
                  <a:lumMod val="75000"/>
                </a:schemeClr>
              </a:buClr>
              <a:buSzPct val="100000"/>
            </a:pPr>
            <a:r>
              <a:rPr lang="en-US" sz="2400" dirty="0" smtClean="0">
                <a:ea typeface="ＭＳ Ｐゴシック" pitchFamily="34" charset="-128"/>
              </a:rPr>
              <a:t>The data deluge </a:t>
            </a:r>
            <a:r>
              <a:rPr lang="en-US" dirty="0" smtClean="0">
                <a:ea typeface="ＭＳ Ｐゴシック" pitchFamily="34" charset="-128"/>
              </a:rPr>
              <a:t>has created a surge of information that needs to be well-managed and made accessible.</a:t>
            </a:r>
          </a:p>
          <a:p>
            <a:pPr>
              <a:buClr>
                <a:schemeClr val="accent1">
                  <a:lumMod val="75000"/>
                </a:schemeClr>
              </a:buClr>
              <a:buSzPct val="100000"/>
            </a:pPr>
            <a:endParaRPr lang="en-US" dirty="0" smtClean="0">
              <a:ea typeface="ＭＳ Ｐゴシック" pitchFamily="34" charset="-128"/>
            </a:endParaRPr>
          </a:p>
          <a:p>
            <a:pPr>
              <a:buClr>
                <a:schemeClr val="accent1">
                  <a:lumMod val="75000"/>
                </a:schemeClr>
              </a:buClr>
              <a:buSzPct val="100000"/>
            </a:pPr>
            <a:r>
              <a:rPr lang="en-US" dirty="0" smtClean="0">
                <a:ea typeface="ＭＳ Ｐゴシック" pitchFamily="34" charset="-128"/>
              </a:rPr>
              <a:t>The cost of not doing data management can be very high. </a:t>
            </a:r>
          </a:p>
          <a:p>
            <a:pPr>
              <a:buClr>
                <a:schemeClr val="accent1">
                  <a:lumMod val="75000"/>
                </a:schemeClr>
              </a:buClr>
              <a:buSzPct val="100000"/>
            </a:pPr>
            <a:endParaRPr lang="en-US" dirty="0" smtClean="0">
              <a:ea typeface="ＭＳ Ｐゴシック" pitchFamily="34" charset="-128"/>
            </a:endParaRPr>
          </a:p>
          <a:p>
            <a:pPr>
              <a:buClr>
                <a:schemeClr val="accent1">
                  <a:lumMod val="75000"/>
                </a:schemeClr>
              </a:buClr>
              <a:buSzPct val="100000"/>
            </a:pPr>
            <a:r>
              <a:rPr lang="en-US" dirty="0" smtClean="0">
                <a:ea typeface="ＭＳ Ｐゴシック" pitchFamily="34" charset="-128"/>
              </a:rPr>
              <a:t>Be cognizant of best practices and tools associated with the data lifecycle to manage your data well. </a:t>
            </a:r>
          </a:p>
          <a:p>
            <a:pPr>
              <a:buClr>
                <a:schemeClr val="accent1">
                  <a:lumMod val="75000"/>
                </a:schemeClr>
              </a:buClr>
              <a:buSzPct val="100000"/>
            </a:pPr>
            <a:endParaRPr lang="en-US" sz="2400" dirty="0">
              <a:ea typeface="ＭＳ Ｐゴシック" pitchFamily="34" charset="-128"/>
            </a:endParaRPr>
          </a:p>
          <a:p>
            <a:pPr>
              <a:buClr>
                <a:schemeClr val="accent1">
                  <a:lumMod val="75000"/>
                </a:schemeClr>
              </a:buClr>
              <a:buSzPct val="100000"/>
            </a:pPr>
            <a:r>
              <a:rPr lang="en-US" dirty="0" smtClean="0">
                <a:ea typeface="ＭＳ Ｐゴシック" pitchFamily="34" charset="-128"/>
              </a:rPr>
              <a:t>Many benefits are associated with the act of managing data, including the ability to find, access, understand, integrate, and re-use data.</a:t>
            </a: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a:ea typeface="ＭＳ Ｐゴシック" pitchFamily="34" charset="-128"/>
              </a:rPr>
              <a:t>Summary, </a:t>
            </a:r>
            <a:r>
              <a:rPr lang="en-US" dirty="0" err="1">
                <a:ea typeface="ＭＳ Ｐゴシック" pitchFamily="34" charset="-128"/>
              </a:rPr>
              <a:t>con’t</a:t>
            </a:r>
            <a:endParaRPr lang="en-US" dirty="0"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109728" indent="0">
              <a:buClr>
                <a:srgbClr val="177F8A"/>
              </a:buClr>
              <a:buSzPct val="100000"/>
              <a:buNone/>
            </a:pPr>
            <a:endParaRPr lang="en-US" sz="2000" dirty="0" smtClean="0">
              <a:ea typeface="ＭＳ Ｐゴシック" pitchFamily="34" charset="-128"/>
            </a:endParaRPr>
          </a:p>
          <a:p>
            <a:pPr marL="566928" indent="-457200">
              <a:buClr>
                <a:schemeClr val="accent1">
                  <a:lumMod val="75000"/>
                </a:schemeClr>
              </a:buClr>
              <a:buSzPct val="95000"/>
              <a:buFont typeface="+mj-lt"/>
              <a:buAutoNum type="arabicPeriod"/>
            </a:pPr>
            <a:r>
              <a:rPr lang="en-US" sz="2000" dirty="0" smtClean="0">
                <a:ea typeface="ＭＳ Ｐゴシック" pitchFamily="34" charset="-128"/>
              </a:rPr>
              <a:t>Chatfield</a:t>
            </a:r>
            <a:r>
              <a:rPr lang="en-US" sz="2000" dirty="0">
                <a:ea typeface="ＭＳ Ｐゴシック" pitchFamily="34" charset="-128"/>
              </a:rPr>
              <a:t>, T., </a:t>
            </a:r>
            <a:r>
              <a:rPr lang="en-US" sz="2000" dirty="0" err="1">
                <a:ea typeface="ＭＳ Ｐゴシック" pitchFamily="34" charset="-128"/>
              </a:rPr>
              <a:t>Selbach</a:t>
            </a:r>
            <a:r>
              <a:rPr lang="en-US" sz="2000" dirty="0">
                <a:ea typeface="ＭＳ Ｐゴシック" pitchFamily="34" charset="-128"/>
              </a:rPr>
              <a:t>, R. </a:t>
            </a:r>
            <a:r>
              <a:rPr lang="en-US" sz="2000" dirty="0" smtClean="0">
                <a:ea typeface="ＭＳ Ｐゴシック" pitchFamily="34" charset="-128"/>
              </a:rPr>
              <a:t>February 2011. Data </a:t>
            </a:r>
            <a:r>
              <a:rPr lang="en-US" sz="2000" dirty="0" smtClean="0">
                <a:ea typeface="ＭＳ Ｐゴシック" pitchFamily="34" charset="-128"/>
              </a:rPr>
              <a:t>Management Training </a:t>
            </a:r>
            <a:r>
              <a:rPr lang="en-US" sz="2000" dirty="0">
                <a:ea typeface="ＭＳ Ｐゴシック" pitchFamily="34" charset="-128"/>
              </a:rPr>
              <a:t>Workshop. Bureau of Land Management (BLM). </a:t>
            </a:r>
          </a:p>
          <a:p>
            <a:pPr marL="566928" indent="-457200">
              <a:buClr>
                <a:schemeClr val="accent1">
                  <a:lumMod val="75000"/>
                </a:schemeClr>
              </a:buClr>
              <a:buSzPct val="95000"/>
              <a:buFont typeface="+mj-lt"/>
              <a:buAutoNum type="arabicPeriod"/>
            </a:pPr>
            <a:r>
              <a:rPr lang="en-US" sz="2000" dirty="0" err="1" smtClean="0">
                <a:ea typeface="ＭＳ Ｐゴシック" pitchFamily="34" charset="-128"/>
              </a:rPr>
              <a:t>Strasser</a:t>
            </a:r>
            <a:r>
              <a:rPr lang="en-US" sz="2000" dirty="0" smtClean="0">
                <a:ea typeface="ＭＳ Ｐゴシック" pitchFamily="34" charset="-128"/>
              </a:rPr>
              <a:t>, </a:t>
            </a:r>
            <a:r>
              <a:rPr lang="en-US" sz="2000" dirty="0" smtClean="0">
                <a:ea typeface="ＭＳ Ｐゴシック" pitchFamily="34" charset="-128"/>
              </a:rPr>
              <a:t>Carly. February 2012. </a:t>
            </a:r>
            <a:r>
              <a:rPr lang="en-US" sz="2000" i="1" dirty="0" smtClean="0">
                <a:ea typeface="ＭＳ Ｐゴシック" pitchFamily="34" charset="-128"/>
              </a:rPr>
              <a:t>Data Management for </a:t>
            </a:r>
            <a:r>
              <a:rPr lang="en-US" sz="2000" i="1" dirty="0" smtClean="0">
                <a:ea typeface="ＭＳ Ｐゴシック" pitchFamily="34" charset="-128"/>
              </a:rPr>
              <a:t>Scientists</a:t>
            </a:r>
            <a:r>
              <a:rPr lang="en-US" sz="2000" dirty="0">
                <a:ea typeface="ＭＳ Ｐゴシック" pitchFamily="34" charset="-128"/>
              </a:rPr>
              <a:t>. </a:t>
            </a:r>
            <a:r>
              <a:rPr lang="en-US" sz="2000" dirty="0">
                <a:ea typeface="ＭＳ Ｐゴシック" pitchFamily="34" charset="-128"/>
                <a:hlinkClick r:id="rId3"/>
              </a:rPr>
              <a:t>http://</a:t>
            </a:r>
            <a:r>
              <a:rPr lang="en-US" sz="2000" dirty="0" smtClean="0">
                <a:ea typeface="ＭＳ Ｐゴシック" pitchFamily="34" charset="-128"/>
                <a:hlinkClick r:id="rId3"/>
              </a:rPr>
              <a:t>www.slideshare.net/carlystrasser/oceansciences2012workshop</a:t>
            </a:r>
            <a:endParaRPr lang="en-US" sz="2000" dirty="0" smtClean="0">
              <a:ea typeface="ＭＳ Ｐゴシック" pitchFamily="34" charset="-128"/>
            </a:endParaRPr>
          </a:p>
          <a:p>
            <a:pPr marL="566928" indent="-457200">
              <a:buClr>
                <a:schemeClr val="accent1">
                  <a:lumMod val="75000"/>
                </a:schemeClr>
              </a:buClr>
              <a:buSzPct val="95000"/>
              <a:buFont typeface="+mj-lt"/>
              <a:buAutoNum type="arabicPeriod"/>
            </a:pPr>
            <a:r>
              <a:rPr lang="en-US" sz="2000" dirty="0" smtClean="0">
                <a:ea typeface="ＭＳ Ｐゴシック" pitchFamily="34" charset="-128"/>
              </a:rPr>
              <a:t>UK </a:t>
            </a:r>
            <a:r>
              <a:rPr lang="en-US" sz="2000" dirty="0">
                <a:ea typeface="ＭＳ Ｐゴシック" pitchFamily="34" charset="-128"/>
              </a:rPr>
              <a:t>Data </a:t>
            </a:r>
            <a:r>
              <a:rPr lang="en-US" sz="2000" dirty="0" smtClean="0">
                <a:ea typeface="ＭＳ Ｐゴシック" pitchFamily="34" charset="-128"/>
              </a:rPr>
              <a:t>Archive</a:t>
            </a:r>
            <a:r>
              <a:rPr lang="en-US" sz="2000" i="1" dirty="0" smtClean="0">
                <a:ea typeface="ＭＳ Ｐゴシック" pitchFamily="34" charset="-128"/>
              </a:rPr>
              <a:t>. </a:t>
            </a:r>
            <a:r>
              <a:rPr lang="en-US" sz="2000" dirty="0" smtClean="0">
                <a:ea typeface="ＭＳ Ｐゴシック" pitchFamily="34" charset="-128"/>
              </a:rPr>
              <a:t>May 2011. </a:t>
            </a:r>
            <a:r>
              <a:rPr lang="en-US" sz="2000" i="1" dirty="0" smtClean="0">
                <a:ea typeface="ＭＳ Ｐゴシック" pitchFamily="34" charset="-128"/>
              </a:rPr>
              <a:t>Managing </a:t>
            </a:r>
            <a:r>
              <a:rPr lang="en-US" sz="2000" i="1" dirty="0" smtClean="0">
                <a:ea typeface="ＭＳ Ｐゴシック" pitchFamily="34" charset="-128"/>
              </a:rPr>
              <a:t>and Sharing Data: Best Practices for </a:t>
            </a:r>
            <a:r>
              <a:rPr lang="en-US" sz="2000" i="1" dirty="0" smtClean="0">
                <a:ea typeface="ＭＳ Ｐゴシック" pitchFamily="34" charset="-128"/>
              </a:rPr>
              <a:t>Researchers</a:t>
            </a:r>
            <a:r>
              <a:rPr lang="en-US" sz="2000" dirty="0" smtClean="0">
                <a:ea typeface="ＭＳ Ｐゴシック" pitchFamily="34" charset="-128"/>
              </a:rPr>
              <a:t>. </a:t>
            </a:r>
            <a:r>
              <a:rPr lang="en-US" sz="2000" dirty="0" smtClean="0">
                <a:ea typeface="ＭＳ Ｐゴシック" pitchFamily="34" charset="-128"/>
                <a:hlinkClick r:id="rId4"/>
              </a:rPr>
              <a:t>http</a:t>
            </a:r>
            <a:r>
              <a:rPr lang="en-US" sz="2000" dirty="0">
                <a:ea typeface="ＭＳ Ｐゴシック" pitchFamily="34" charset="-128"/>
                <a:hlinkClick r:id="rId4"/>
              </a:rPr>
              <a:t>://</a:t>
            </a:r>
            <a:r>
              <a:rPr lang="en-US" sz="2000" dirty="0" smtClean="0">
                <a:ea typeface="ＭＳ Ｐゴシック" pitchFamily="34" charset="-128"/>
                <a:hlinkClick r:id="rId4"/>
              </a:rPr>
              <a:t>www.data-archive.ac.uk/media/2894/managingsharing.pdf</a:t>
            </a:r>
            <a:r>
              <a:rPr lang="en-US" sz="2000" dirty="0" smtClean="0">
                <a:ea typeface="ＭＳ Ｐゴシック" pitchFamily="34" charset="-128"/>
              </a:rPr>
              <a:t> </a:t>
            </a:r>
            <a:endParaRPr lang="en-US" sz="2000" dirty="0" smtClean="0">
              <a:ea typeface="ＭＳ Ｐゴシック" pitchFamily="34" charset="-128"/>
            </a:endParaRPr>
          </a:p>
          <a:p>
            <a:pPr marL="566928" indent="-457200">
              <a:buClr>
                <a:schemeClr val="accent1">
                  <a:lumMod val="75000"/>
                </a:schemeClr>
              </a:buClr>
              <a:buSzPct val="95000"/>
              <a:buFont typeface="+mj-lt"/>
              <a:buAutoNum type="arabicPeriod"/>
            </a:pPr>
            <a:r>
              <a:rPr lang="en-GB" sz="2000" dirty="0" smtClean="0">
                <a:cs typeface="Arial" charset="0"/>
              </a:rPr>
              <a:t>DAMA International, </a:t>
            </a:r>
            <a:r>
              <a:rPr lang="en-GB" sz="2000" i="1" dirty="0" smtClean="0">
                <a:cs typeface="Arial" charset="0"/>
              </a:rPr>
              <a:t>The DAMA Guide to the Data Management Body of </a:t>
            </a:r>
            <a:r>
              <a:rPr lang="en-GB" sz="2000" i="1" dirty="0">
                <a:cs typeface="Arial" charset="0"/>
              </a:rPr>
              <a:t>Knowledge. </a:t>
            </a:r>
            <a:r>
              <a:rPr lang="en-GB" sz="2000" dirty="0">
                <a:cs typeface="Arial" charset="0"/>
                <a:hlinkClick r:id="rId5"/>
              </a:rPr>
              <a:t>https://</a:t>
            </a:r>
            <a:r>
              <a:rPr lang="en-GB" sz="2000" dirty="0" smtClean="0">
                <a:cs typeface="Arial" charset="0"/>
                <a:hlinkClick r:id="rId5"/>
              </a:rPr>
              <a:t>www.dama.org/content/body-knowledge</a:t>
            </a:r>
            <a:endParaRPr lang="en-GB" sz="2000" dirty="0" smtClean="0">
              <a:cs typeface="Arial" charset="0"/>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Resources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406183"/>
            <a:ext cx="7993117" cy="3648417"/>
          </a:xfrm>
        </p:spPr>
        <p:txBody>
          <a:bodyPr>
            <a:noAutofit/>
          </a:bodyPr>
          <a:lstStyle/>
          <a:p>
            <a:pPr marL="109728" indent="0">
              <a:buClr>
                <a:srgbClr val="177F8A"/>
              </a:buClr>
              <a:buSzPct val="100000"/>
              <a:buNone/>
            </a:pPr>
            <a:r>
              <a:rPr lang="en-US" dirty="0" smtClean="0">
                <a:ea typeface="ＭＳ Ｐゴシック" pitchFamily="34" charset="-128"/>
              </a:rPr>
              <a:t>After completing this lesson, the participant will be able to:</a:t>
            </a:r>
          </a:p>
          <a:p>
            <a:pPr marL="109728" indent="0">
              <a:buClr>
                <a:srgbClr val="177F8A"/>
              </a:buClr>
              <a:buSzPct val="100000"/>
              <a:buNone/>
            </a:pPr>
            <a:endParaRPr lang="en-US" dirty="0" smtClean="0">
              <a:ea typeface="ＭＳ Ｐゴシック" pitchFamily="34" charset="-128"/>
            </a:endParaRPr>
          </a:p>
          <a:p>
            <a:pPr>
              <a:buClr>
                <a:srgbClr val="177F8A"/>
              </a:buClr>
              <a:buSzPct val="100000"/>
            </a:pPr>
            <a:r>
              <a:rPr lang="en-US" dirty="0">
                <a:ea typeface="ＭＳ Ｐゴシック" pitchFamily="34" charset="-128"/>
              </a:rPr>
              <a:t>Give </a:t>
            </a:r>
            <a:r>
              <a:rPr lang="en-US" dirty="0" smtClean="0">
                <a:ea typeface="ＭＳ Ｐゴシック" pitchFamily="34" charset="-128"/>
              </a:rPr>
              <a:t>two general examples </a:t>
            </a:r>
            <a:r>
              <a:rPr lang="en-US" dirty="0">
                <a:ea typeface="ＭＳ Ｐゴシック" pitchFamily="34" charset="-128"/>
              </a:rPr>
              <a:t>of why </a:t>
            </a:r>
            <a:r>
              <a:rPr lang="en-US" dirty="0" smtClean="0">
                <a:ea typeface="ＭＳ Ｐゴシック" pitchFamily="34" charset="-128"/>
              </a:rPr>
              <a:t>increasing amounts of data is a concern</a:t>
            </a:r>
          </a:p>
          <a:p>
            <a:pPr>
              <a:buClr>
                <a:srgbClr val="177F8A"/>
              </a:buClr>
              <a:buSzPct val="100000"/>
            </a:pPr>
            <a:r>
              <a:rPr lang="en-US" dirty="0" smtClean="0">
                <a:ea typeface="ＭＳ Ｐゴシック" pitchFamily="34" charset="-128"/>
              </a:rPr>
              <a:t>Explain, using two examples, how lack of data management makes an impact</a:t>
            </a:r>
            <a:endParaRPr lang="en-US" dirty="0">
              <a:ea typeface="ＭＳ Ｐゴシック" pitchFamily="34" charset="-128"/>
            </a:endParaRPr>
          </a:p>
          <a:p>
            <a:pPr>
              <a:buClr>
                <a:srgbClr val="177F8A"/>
              </a:buClr>
              <a:buSzPct val="100000"/>
            </a:pPr>
            <a:r>
              <a:rPr lang="en-US" dirty="0" smtClean="0">
                <a:ea typeface="ＭＳ Ｐゴシック" pitchFamily="34" charset="-128"/>
              </a:rPr>
              <a:t>Define the research data lifecycle</a:t>
            </a:r>
          </a:p>
          <a:p>
            <a:pPr>
              <a:buClr>
                <a:srgbClr val="177F8A"/>
              </a:buClr>
              <a:buSzPct val="100000"/>
            </a:pPr>
            <a:r>
              <a:rPr lang="en-US" dirty="0" smtClean="0">
                <a:ea typeface="ＭＳ Ｐゴシック" pitchFamily="34" charset="-128"/>
              </a:rPr>
              <a:t>Give one example of how well-managed data can result in new scientific conclusions</a:t>
            </a: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hlinkClick r:id="rId2"/>
              </a:rPr>
              <a:t>http://</a:t>
            </a:r>
            <a:r>
              <a:rPr lang="en-US" dirty="0" err="1">
                <a:hlinkClick r:id="rId2"/>
              </a:rPr>
              <a:t>www.dataone.org</a:t>
            </a:r>
            <a:r>
              <a:rPr lang="en-US" dirty="0">
                <a:hlinkClick r:id="rId2"/>
              </a:rPr>
              <a:t>/education-</a:t>
            </a:r>
            <a:r>
              <a:rPr lang="en-US" dirty="0" smtClean="0">
                <a:hlinkClick r:id="rId2"/>
              </a:rPr>
              <a:t>modules</a:t>
            </a:r>
            <a:endParaRPr lang="en-US" dirty="0" smtClean="0"/>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Data Management. </a:t>
            </a:r>
            <a:r>
              <a:rPr lang="en-US" dirty="0" err="1"/>
              <a:t>DataONE</a:t>
            </a:r>
            <a:r>
              <a:rPr lang="en-US" dirty="0"/>
              <a:t>. Retrieved </a:t>
            </a:r>
            <a:r>
              <a:rPr lang="en-US" dirty="0" smtClean="0"/>
              <a:t>Nov 16, 2016. </a:t>
            </a:r>
            <a:r>
              <a:rPr lang="en-US" dirty="0" smtClean="0"/>
              <a:t>From </a:t>
            </a:r>
            <a:r>
              <a:rPr lang="en-US" dirty="0" smtClean="0">
                <a:hlinkClick r:id="rId3"/>
              </a:rPr>
              <a:t>http</a:t>
            </a:r>
            <a:r>
              <a:rPr lang="en-US" dirty="0">
                <a:hlinkClick r:id="rId3"/>
              </a:rPr>
              <a:t>://www.dataone.org/sites/all/documents/</a:t>
            </a:r>
            <a:r>
              <a:rPr lang="en-US" dirty="0" smtClean="0">
                <a:hlinkClick r:id="rId3"/>
              </a:rPr>
              <a:t>L01_DataManagement.pptx </a:t>
            </a:r>
            <a:endParaRPr lang="en-US" dirty="0"/>
          </a:p>
          <a:p>
            <a:pPr marL="109728" indent="0">
              <a:buNone/>
            </a:pPr>
            <a:endParaRPr lang="en-US" dirty="0" smtClean="0"/>
          </a:p>
          <a:p>
            <a:pPr marL="109728" indent="0">
              <a:buNone/>
            </a:pPr>
            <a:r>
              <a:rPr lang="en-US" dirty="0" smtClean="0">
                <a:hlinkClick r:id="rId4"/>
              </a:rPr>
              <a:t>Copyright license information</a:t>
            </a:r>
            <a:r>
              <a:rPr lang="en-US" dirty="0" smtClean="0"/>
              <a:t>:</a:t>
            </a:r>
          </a:p>
          <a:p>
            <a:pPr marL="1651000" indent="0">
              <a:buNone/>
            </a:pPr>
            <a:r>
              <a:rPr lang="en-US" dirty="0" smtClean="0"/>
              <a:t>No rights reserved; you may enhance and reuse for your own purposes. </a:t>
            </a:r>
            <a:r>
              <a:rPr lang="en-US" dirty="0" smtClean="0"/>
              <a:t>We </a:t>
            </a:r>
            <a:r>
              <a:rPr lang="en-US" dirty="0" smtClean="0"/>
              <a:t>do ask that you provide appropriate citation and attribution to DataONE.</a:t>
            </a:r>
          </a:p>
          <a:p>
            <a:pPr marL="109728" indent="0">
              <a:buNone/>
            </a:pPr>
            <a:endParaRPr lang="en-US" dirty="0" smtClean="0"/>
          </a:p>
          <a:p>
            <a:pPr marL="109728" indent="0">
              <a:buNone/>
            </a:pPr>
            <a:endParaRPr lang="en-US" dirty="0"/>
          </a:p>
        </p:txBody>
      </p:sp>
      <p:pic>
        <p:nvPicPr>
          <p:cNvPr id="14" name="Picture 13"/>
          <p:cNvPicPr/>
          <p:nvPr/>
        </p:nvPicPr>
        <p:blipFill rotWithShape="1">
          <a:blip r:embed="rId5">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32076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3648417"/>
          </a:xfrm>
        </p:spPr>
        <p:txBody>
          <a:bodyPr>
            <a:noAutofit/>
          </a:bodyPr>
          <a:lstStyle/>
          <a:p>
            <a:pPr marL="109728" indent="0">
              <a:buClr>
                <a:srgbClr val="177F8A"/>
              </a:buClr>
              <a:buSzPct val="100000"/>
              <a:buNone/>
            </a:pPr>
            <a:endParaRPr lang="en-US"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152966"/>
            <a:ext cx="9144000" cy="701018"/>
          </a:xfrm>
        </p:spPr>
        <p:txBody>
          <a:bodyPr>
            <a:normAutofit/>
          </a:bodyPr>
          <a:lstStyle/>
          <a:p>
            <a:r>
              <a:rPr lang="en-US" dirty="0" smtClean="0">
                <a:ea typeface="ＭＳ Ｐゴシック" pitchFamily="34" charset="-128"/>
              </a:rPr>
              <a:t>Data Realities…</a:t>
            </a:r>
          </a:p>
        </p:txBody>
      </p:sp>
    </p:spTree>
    <p:extLst>
      <p:ext uri="{BB962C8B-B14F-4D97-AF65-F5344CB8AC3E}">
        <p14:creationId xmlns:p14="http://schemas.microsoft.com/office/powerpoint/2010/main" val="232705629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3"/>
          <p:cNvSpPr txBox="1">
            <a:spLocks noChangeArrowheads="1"/>
          </p:cNvSpPr>
          <p:nvPr/>
        </p:nvSpPr>
        <p:spPr bwMode="auto">
          <a:xfrm>
            <a:off x="593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endParaRPr lang="en-US" sz="1800"/>
          </a:p>
        </p:txBody>
      </p:sp>
      <p:pic>
        <p:nvPicPr>
          <p:cNvPr id="250882" name="Picture 3" descr="time-cover-gw-k-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73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3" name="Picture 4" descr="1101060403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259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5" descr="0433covd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0"/>
            <a:ext cx="2381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5" name="Picture 6" descr="040603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8400"/>
            <a:ext cx="1677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6" name="Picture 7" descr="al_gore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0"/>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7" name="Picture 8" descr="nyer_global_warm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733800"/>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8" name="Picture 9" descr="Global Warm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276600"/>
            <a:ext cx="26019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9" name="Picture 10" descr="Big D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267200"/>
            <a:ext cx="19669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0" name="Picture 11" descr="Heat is 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4050" y="2667000"/>
            <a:ext cx="2139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1" name="Picture 12" descr="Ozone Deple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6482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2" name="Picture 13" descr="New Orle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96150" y="4429125"/>
            <a:ext cx="1847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3" name="Picture 14" descr="How to Save the Eart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1828800"/>
            <a:ext cx="2254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4" name="Picture 15" descr="where's the beac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25146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98405" y="6690054"/>
            <a:ext cx="2655887" cy="230832"/>
          </a:xfrm>
          <a:prstGeom prst="rect">
            <a:avLst/>
          </a:prstGeom>
          <a:noFill/>
        </p:spPr>
        <p:txBody>
          <a:bodyPr wrap="square" rtlCol="0">
            <a:spAutoFit/>
          </a:bodyPr>
          <a:lstStyle/>
          <a:p>
            <a:r>
              <a:rPr lang="en-US" sz="900" b="1" dirty="0" smtClean="0">
                <a:solidFill>
                  <a:schemeClr val="bg1">
                    <a:lumMod val="75000"/>
                  </a:schemeClr>
                </a:solidFill>
              </a:rPr>
              <a:t>Images collected by DataOne.org</a:t>
            </a:r>
            <a:endParaRPr lang="en-US" sz="900" b="1"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srcRect/>
          <a:stretch>
            <a:fillRect/>
          </a:stretch>
        </p:blipFill>
        <p:spPr bwMode="auto">
          <a:xfrm>
            <a:off x="7152640" y="855331"/>
            <a:ext cx="1807302" cy="2327410"/>
          </a:xfrm>
          <a:prstGeom prst="rect">
            <a:avLst/>
          </a:prstGeom>
          <a:noFill/>
          <a:ln w="9525">
            <a:noFill/>
            <a:miter lim="800000"/>
            <a:headEnd/>
            <a:tailEnd/>
          </a:ln>
        </p:spPr>
      </p:pic>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04053" y="993136"/>
            <a:ext cx="1382477" cy="5043780"/>
          </a:xfrm>
          <a:prstGeom prst="rect">
            <a:avLst/>
          </a:prstGeom>
          <a:noFill/>
          <a:ln w="9525">
            <a:noFill/>
            <a:miter lim="800000"/>
            <a:headEnd/>
            <a:tailEnd/>
          </a:ln>
        </p:spPr>
      </p:pic>
      <p:sp>
        <p:nvSpPr>
          <p:cNvPr id="11" name="Rectangle 10"/>
          <p:cNvSpPr/>
          <p:nvPr/>
        </p:nvSpPr>
        <p:spPr bwMode="auto">
          <a:xfrm rot="16200000">
            <a:off x="5832556" y="4789572"/>
            <a:ext cx="2454355" cy="230832"/>
          </a:xfrm>
          <a:prstGeom prst="rect">
            <a:avLst/>
          </a:prstGeom>
        </p:spPr>
        <p:txBody>
          <a:bodyPr wrap="square">
            <a:spAutoFit/>
          </a:bodyPr>
          <a:lstStyle/>
          <a:p>
            <a:pPr>
              <a:defRPr/>
            </a:pPr>
            <a:r>
              <a:rPr lang="en-US" sz="900" dirty="0">
                <a:solidFill>
                  <a:schemeClr val="bg1">
                    <a:lumMod val="75000"/>
                  </a:schemeClr>
                </a:solidFill>
              </a:rPr>
              <a:t>Photo courtesy of www.carboafrica.net</a:t>
            </a:r>
          </a:p>
        </p:txBody>
      </p:sp>
      <p:pic>
        <p:nvPicPr>
          <p:cNvPr id="15"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2100" y="3035601"/>
            <a:ext cx="1362042" cy="1035379"/>
          </a:xfrm>
          <a:prstGeom prst="rect">
            <a:avLst/>
          </a:prstGeom>
          <a:noFill/>
          <a:ln w="9525">
            <a:noFill/>
            <a:miter lim="800000"/>
            <a:headEnd/>
            <a:tailEnd/>
          </a:ln>
        </p:spPr>
      </p:pic>
      <p:sp>
        <p:nvSpPr>
          <p:cNvPr id="16" name="Rectangle 11"/>
          <p:cNvSpPr>
            <a:spLocks noChangeArrowheads="1"/>
          </p:cNvSpPr>
          <p:nvPr/>
        </p:nvSpPr>
        <p:spPr bwMode="auto">
          <a:xfrm>
            <a:off x="457200" y="918332"/>
            <a:ext cx="4792662" cy="1600438"/>
          </a:xfrm>
          <a:prstGeom prst="rect">
            <a:avLst/>
          </a:prstGeom>
          <a:noFill/>
          <a:ln w="9525">
            <a:noFill/>
            <a:miter lim="800000"/>
            <a:headEnd/>
            <a:tailEnd/>
          </a:ln>
        </p:spPr>
        <p:txBody>
          <a:bodyPr>
            <a:prstTxWarp prst="textNoShape">
              <a:avLst/>
            </a:prstTxWarp>
            <a:spAutoFit/>
          </a:bodyPr>
          <a:lstStyle/>
          <a:p>
            <a:r>
              <a:rPr lang="en-US" sz="2000" dirty="0" smtClean="0">
                <a:latin typeface="+mn-lt"/>
              </a:rPr>
              <a:t>Data are collected from sensors</a:t>
            </a:r>
            <a:r>
              <a:rPr lang="en-US" sz="2000" dirty="0">
                <a:latin typeface="+mn-lt"/>
              </a:rPr>
              <a:t>, sensor networks, </a:t>
            </a:r>
            <a:r>
              <a:rPr lang="en-US" sz="2000" dirty="0" smtClean="0">
                <a:latin typeface="+mn-lt"/>
              </a:rPr>
              <a:t>remote sensing, observations, and more -  </a:t>
            </a:r>
            <a:r>
              <a:rPr lang="en-US" sz="2000" dirty="0">
                <a:latin typeface="+mn-lt"/>
              </a:rPr>
              <a:t>t</a:t>
            </a:r>
            <a:r>
              <a:rPr lang="en-US" sz="2000" dirty="0" smtClean="0">
                <a:latin typeface="+mn-lt"/>
              </a:rPr>
              <a:t>his calls for increased attention to data management and stewardship </a:t>
            </a:r>
            <a:endParaRPr lang="en-US" sz="2000" dirty="0">
              <a:latin typeface="+mn-lt"/>
            </a:endParaRPr>
          </a:p>
          <a:p>
            <a:endParaRPr lang="en-US" dirty="0">
              <a:solidFill>
                <a:srgbClr val="1A435D"/>
              </a:solidFill>
            </a:endParaRPr>
          </a:p>
        </p:txBody>
      </p:sp>
      <p:pic>
        <p:nvPicPr>
          <p:cNvPr id="17" name="Picture 16" descr="modis_bluemarble_20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8484" y="2341973"/>
            <a:ext cx="3345478" cy="1672739"/>
          </a:xfrm>
          <a:prstGeom prst="rect">
            <a:avLst/>
          </a:prstGeom>
          <a:ln>
            <a:solidFill>
              <a:srgbClr val="4F81BD"/>
            </a:solidFill>
          </a:ln>
        </p:spPr>
      </p:pic>
      <p:sp>
        <p:nvSpPr>
          <p:cNvPr id="3" name="Title 2"/>
          <p:cNvSpPr>
            <a:spLocks noGrp="1"/>
          </p:cNvSpPr>
          <p:nvPr>
            <p:ph type="title"/>
          </p:nvPr>
        </p:nvSpPr>
        <p:spPr>
          <a:xfrm>
            <a:off x="0" y="105107"/>
            <a:ext cx="9144000" cy="849593"/>
          </a:xfrm>
        </p:spPr>
        <p:txBody>
          <a:bodyPr>
            <a:normAutofit/>
          </a:bodyPr>
          <a:lstStyle/>
          <a:p>
            <a:r>
              <a:rPr lang="en-US" dirty="0" smtClean="0"/>
              <a:t>Data </a:t>
            </a:r>
            <a:r>
              <a:rPr lang="en-US" dirty="0"/>
              <a:t>D</a:t>
            </a:r>
            <a:r>
              <a:rPr lang="en-US" dirty="0" smtClean="0"/>
              <a:t>eluge</a:t>
            </a:r>
            <a:endParaRPr lang="en-US" dirty="0"/>
          </a:p>
        </p:txBody>
      </p:sp>
      <p:pic>
        <p:nvPicPr>
          <p:cNvPr id="18" name="Picture 14"/>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948484" y="4187907"/>
            <a:ext cx="3345478" cy="2191287"/>
          </a:xfrm>
          <a:prstGeom prst="rect">
            <a:avLst/>
          </a:prstGeom>
          <a:noFill/>
          <a:ln w="12700" cmpd="sng" algn="ctr">
            <a:solidFill>
              <a:srgbClr val="186072"/>
            </a:solidFill>
            <a:miter lim="800000"/>
            <a:headEnd/>
            <a:tailEnd/>
          </a:ln>
        </p:spPr>
      </p:pic>
      <p:pic>
        <p:nvPicPr>
          <p:cNvPr id="14"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494" y="2341973"/>
            <a:ext cx="1349748" cy="579726"/>
          </a:xfrm>
          <a:prstGeom prst="rect">
            <a:avLst/>
          </a:prstGeom>
          <a:noFill/>
          <a:ln w="9525">
            <a:solidFill>
              <a:srgbClr val="1A435D"/>
            </a:solidFill>
            <a:miter lim="800000"/>
            <a:headEnd/>
            <a:tailEnd/>
          </a:ln>
        </p:spPr>
      </p:pic>
      <p:sp>
        <p:nvSpPr>
          <p:cNvPr id="13" name="Rectangle 12"/>
          <p:cNvSpPr/>
          <p:nvPr/>
        </p:nvSpPr>
        <p:spPr bwMode="auto">
          <a:xfrm rot="16200000">
            <a:off x="4298903" y="2775783"/>
            <a:ext cx="2312542" cy="369332"/>
          </a:xfrm>
          <a:prstGeom prst="rect">
            <a:avLst/>
          </a:prstGeom>
        </p:spPr>
        <p:txBody>
          <a:bodyPr wrap="square">
            <a:spAutoFit/>
          </a:bodyPr>
          <a:lstStyle/>
          <a:p>
            <a:pPr>
              <a:defRPr/>
            </a:pPr>
            <a:r>
              <a:rPr lang="en-US" sz="900" dirty="0">
                <a:solidFill>
                  <a:schemeClr val="bg1">
                    <a:lumMod val="75000"/>
                  </a:schemeClr>
                </a:solidFill>
              </a:rPr>
              <a:t>Photo courtesy of </a:t>
            </a:r>
            <a:r>
              <a:rPr lang="en-US" sz="900" dirty="0" smtClean="0">
                <a:solidFill>
                  <a:schemeClr val="bg1">
                    <a:lumMod val="75000"/>
                  </a:schemeClr>
                </a:solidFill>
              </a:rPr>
              <a:t>http</a:t>
            </a:r>
            <a:r>
              <a:rPr lang="en-US" sz="900" dirty="0">
                <a:solidFill>
                  <a:schemeClr val="bg1">
                    <a:lumMod val="75000"/>
                  </a:schemeClr>
                </a:solidFill>
              </a:rPr>
              <a:t>://modis.gsfc.nasa.gov/</a:t>
            </a:r>
          </a:p>
        </p:txBody>
      </p:sp>
      <p:sp>
        <p:nvSpPr>
          <p:cNvPr id="19" name="Rectangle 18"/>
          <p:cNvSpPr/>
          <p:nvPr/>
        </p:nvSpPr>
        <p:spPr bwMode="auto">
          <a:xfrm rot="16200000">
            <a:off x="603380" y="2981377"/>
            <a:ext cx="2312542" cy="369332"/>
          </a:xfrm>
          <a:prstGeom prst="rect">
            <a:avLst/>
          </a:prstGeom>
        </p:spPr>
        <p:txBody>
          <a:bodyPr wrap="square">
            <a:spAutoFit/>
          </a:bodyPr>
          <a:lstStyle/>
          <a:p>
            <a:pPr>
              <a:defRPr/>
            </a:pPr>
            <a:r>
              <a:rPr lang="en-US" sz="900" dirty="0">
                <a:solidFill>
                  <a:schemeClr val="bg1">
                    <a:lumMod val="75000"/>
                  </a:schemeClr>
                </a:solidFill>
              </a:rPr>
              <a:t>Photo courtesy of </a:t>
            </a:r>
            <a:endParaRPr lang="en-US" sz="900" dirty="0" smtClean="0">
              <a:solidFill>
                <a:schemeClr val="bg1">
                  <a:lumMod val="75000"/>
                </a:schemeClr>
              </a:solidFill>
            </a:endParaRPr>
          </a:p>
          <a:p>
            <a:pPr>
              <a:defRPr/>
            </a:pPr>
            <a:r>
              <a:rPr lang="en-US" sz="900" dirty="0" smtClean="0">
                <a:solidFill>
                  <a:schemeClr val="bg1">
                    <a:lumMod val="75000"/>
                  </a:schemeClr>
                </a:solidFill>
              </a:rPr>
              <a:t>http</a:t>
            </a:r>
            <a:r>
              <a:rPr lang="en-US" sz="900" dirty="0">
                <a:solidFill>
                  <a:schemeClr val="bg1">
                    <a:lumMod val="75000"/>
                  </a:schemeClr>
                </a:solidFill>
              </a:rPr>
              <a:t>://www.futurlec.com</a:t>
            </a:r>
          </a:p>
        </p:txBody>
      </p:sp>
      <p:pic>
        <p:nvPicPr>
          <p:cNvPr id="12291" name="Picture 3" descr="C:\Users\emcee\Desktop\taja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6727" y="3431158"/>
            <a:ext cx="1678105" cy="22434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rot="16200000">
            <a:off x="7754108" y="4439293"/>
            <a:ext cx="2454355" cy="230832"/>
          </a:xfrm>
          <a:prstGeom prst="rect">
            <a:avLst/>
          </a:prstGeom>
        </p:spPr>
        <p:txBody>
          <a:bodyPr wrap="square">
            <a:spAutoFit/>
          </a:bodyPr>
          <a:lstStyle/>
          <a:p>
            <a:r>
              <a:rPr lang="en-US" sz="900" dirty="0">
                <a:solidFill>
                  <a:schemeClr val="bg1">
                    <a:lumMod val="75000"/>
                  </a:schemeClr>
                </a:solidFill>
              </a:rPr>
              <a:t>CC image </a:t>
            </a:r>
            <a:r>
              <a:rPr lang="en-US" sz="900" dirty="0" smtClean="0">
                <a:solidFill>
                  <a:schemeClr val="bg1">
                    <a:lumMod val="75000"/>
                  </a:schemeClr>
                </a:solidFill>
              </a:rPr>
              <a:t>by </a:t>
            </a:r>
            <a:r>
              <a:rPr lang="en-US" sz="900" dirty="0" err="1" smtClean="0">
                <a:solidFill>
                  <a:schemeClr val="bg1">
                    <a:lumMod val="75000"/>
                  </a:schemeClr>
                </a:solidFill>
              </a:rPr>
              <a:t>tajai</a:t>
            </a:r>
            <a:r>
              <a:rPr lang="en-US" sz="900" dirty="0" smtClean="0">
                <a:solidFill>
                  <a:schemeClr val="bg1">
                    <a:lumMod val="75000"/>
                  </a:schemeClr>
                </a:solidFill>
              </a:rPr>
              <a:t> on </a:t>
            </a:r>
            <a:r>
              <a:rPr lang="en-US" sz="900" dirty="0">
                <a:solidFill>
                  <a:schemeClr val="bg1">
                    <a:lumMod val="75000"/>
                  </a:schemeClr>
                </a:solidFill>
              </a:rPr>
              <a:t>Flickr</a:t>
            </a:r>
          </a:p>
        </p:txBody>
      </p:sp>
      <p:pic>
        <p:nvPicPr>
          <p:cNvPr id="12296" name="Picture 8" descr="C:\Users\emcee\Desktop\CIMMY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69" y="4542376"/>
            <a:ext cx="1500710" cy="166054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rot="16200000">
            <a:off x="553086" y="4945418"/>
            <a:ext cx="2454355" cy="230832"/>
          </a:xfrm>
          <a:prstGeom prst="rect">
            <a:avLst/>
          </a:prstGeom>
        </p:spPr>
        <p:txBody>
          <a:bodyPr wrap="square">
            <a:spAutoFit/>
          </a:bodyPr>
          <a:lstStyle/>
          <a:p>
            <a:r>
              <a:rPr lang="en-US" sz="900" dirty="0">
                <a:solidFill>
                  <a:schemeClr val="bg1">
                    <a:lumMod val="75000"/>
                  </a:schemeClr>
                </a:solidFill>
              </a:rPr>
              <a:t>CC image </a:t>
            </a:r>
            <a:r>
              <a:rPr lang="en-US" sz="900" dirty="0" smtClean="0">
                <a:solidFill>
                  <a:schemeClr val="bg1">
                    <a:lumMod val="75000"/>
                  </a:schemeClr>
                </a:solidFill>
              </a:rPr>
              <a:t>by CIMMYT on </a:t>
            </a:r>
            <a:r>
              <a:rPr lang="en-US" sz="900" dirty="0">
                <a:solidFill>
                  <a:schemeClr val="bg1">
                    <a:lumMod val="75000"/>
                  </a:schemeClr>
                </a:solidFill>
              </a:rPr>
              <a:t>Flickr</a:t>
            </a:r>
          </a:p>
        </p:txBody>
      </p:sp>
      <p:sp>
        <p:nvSpPr>
          <p:cNvPr id="25" name="Rectangle 24"/>
          <p:cNvSpPr/>
          <p:nvPr/>
        </p:nvSpPr>
        <p:spPr bwMode="auto">
          <a:xfrm rot="16200000">
            <a:off x="4209144" y="5190665"/>
            <a:ext cx="2312542" cy="230832"/>
          </a:xfrm>
          <a:prstGeom prst="rect">
            <a:avLst/>
          </a:prstGeom>
        </p:spPr>
        <p:txBody>
          <a:bodyPr wrap="square">
            <a:spAutoFit/>
          </a:bodyPr>
          <a:lstStyle/>
          <a:p>
            <a:pPr>
              <a:defRPr/>
            </a:pPr>
            <a:r>
              <a:rPr lang="en-US" sz="900" dirty="0" smtClean="0">
                <a:solidFill>
                  <a:schemeClr val="bg1">
                    <a:lumMod val="75000"/>
                  </a:schemeClr>
                </a:solidFill>
              </a:rPr>
              <a:t>Image collected by </a:t>
            </a:r>
            <a:r>
              <a:rPr lang="en-US" sz="900" dirty="0" err="1" smtClean="0">
                <a:solidFill>
                  <a:schemeClr val="bg1">
                    <a:lumMod val="75000"/>
                  </a:schemeClr>
                </a:solidFill>
              </a:rPr>
              <a:t>Viv</a:t>
            </a:r>
            <a:r>
              <a:rPr lang="en-US" sz="900" dirty="0" smtClean="0">
                <a:solidFill>
                  <a:schemeClr val="bg1">
                    <a:lumMod val="75000"/>
                  </a:schemeClr>
                </a:solidFill>
              </a:rPr>
              <a:t> Hutchinson</a:t>
            </a:r>
            <a:endParaRPr lang="en-US" sz="900" dirty="0">
              <a:solidFill>
                <a:schemeClr val="bg1">
                  <a:lumMod val="75000"/>
                </a:schemeClr>
              </a:solidFill>
            </a:endParaRPr>
          </a:p>
        </p:txBody>
      </p:sp>
    </p:spTree>
    <p:extLst>
      <p:ext uri="{BB962C8B-B14F-4D97-AF65-F5344CB8AC3E}">
        <p14:creationId xmlns:p14="http://schemas.microsoft.com/office/powerpoint/2010/main" val="344979944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Number Placeholder 4"/>
          <p:cNvSpPr txBox="1">
            <a:spLocks noGrp="1"/>
          </p:cNvSpPr>
          <p:nvPr/>
        </p:nvSpPr>
        <p:spPr bwMode="auto">
          <a:xfrm>
            <a:off x="3482975" y="5629275"/>
            <a:ext cx="4875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r>
              <a:rPr lang="en-GB" sz="900" b="1" dirty="0">
                <a:solidFill>
                  <a:schemeClr val="bg1">
                    <a:lumMod val="75000"/>
                  </a:schemeClr>
                </a:solidFill>
              </a:rPr>
              <a:t>Source: John </a:t>
            </a:r>
            <a:r>
              <a:rPr lang="en-GB" sz="900" b="1" dirty="0" err="1">
                <a:solidFill>
                  <a:schemeClr val="bg1">
                    <a:lumMod val="75000"/>
                  </a:schemeClr>
                </a:solidFill>
              </a:rPr>
              <a:t>Gantz</a:t>
            </a:r>
            <a:r>
              <a:rPr lang="en-GB" sz="900" b="1" dirty="0">
                <a:solidFill>
                  <a:schemeClr val="bg1">
                    <a:lumMod val="75000"/>
                  </a:schemeClr>
                </a:solidFill>
              </a:rPr>
              <a:t>, IDC Corporation: The Expanding Digital Universe</a:t>
            </a:r>
          </a:p>
        </p:txBody>
      </p:sp>
      <p:graphicFrame>
        <p:nvGraphicFramePr>
          <p:cNvPr id="254978" name="Object 2"/>
          <p:cNvGraphicFramePr>
            <a:graphicFrameLocks noGrp="1" noChangeAspect="1"/>
          </p:cNvGraphicFramePr>
          <p:nvPr>
            <p:ph type="chart" sz="half" idx="4294967295"/>
          </p:nvPr>
        </p:nvGraphicFramePr>
        <p:xfrm>
          <a:off x="9525" y="1177925"/>
          <a:ext cx="6634163" cy="4513263"/>
        </p:xfrm>
        <a:graphic>
          <a:graphicData uri="http://schemas.openxmlformats.org/presentationml/2006/ole">
            <mc:AlternateContent xmlns:mc="http://schemas.openxmlformats.org/markup-compatibility/2006">
              <mc:Choice xmlns:v="urn:schemas-microsoft-com:vml" Requires="v">
                <p:oleObj spid="_x0000_s9386" name="Chart" r:id="rId4" imgW="6794500" imgH="4622800" progId="MSGraph.Chart.8">
                  <p:embed followColorScheme="full"/>
                </p:oleObj>
              </mc:Choice>
              <mc:Fallback>
                <p:oleObj name="Chart" r:id="rId4" imgW="6794500" imgH="4622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177925"/>
                        <a:ext cx="6634163"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2931" name="Rectangle 4" descr="Newsprint"/>
          <p:cNvSpPr>
            <a:spLocks noGrp="1" noChangeArrowheads="1"/>
          </p:cNvSpPr>
          <p:nvPr>
            <p:ph type="title" idx="4294967295"/>
          </p:nvPr>
        </p:nvSpPr>
        <p:spPr>
          <a:xfrm>
            <a:off x="352425" y="192088"/>
            <a:ext cx="8537575" cy="939800"/>
          </a:xfrm>
        </p:spPr>
        <p:txBody>
          <a:bodyPr anchor="b">
            <a:normAutofit/>
          </a:bodyPr>
          <a:lstStyle/>
          <a:p>
            <a:pPr algn="ctr">
              <a:defRPr/>
            </a:pPr>
            <a:r>
              <a:rPr lang="en-US" sz="3600" dirty="0" smtClean="0">
                <a:solidFill>
                  <a:srgbClr val="2DA2BF">
                    <a:lumMod val="75000"/>
                  </a:srgbClr>
                </a:solidFill>
                <a:effectLst/>
                <a:latin typeface="Calibri" pitchFamily="34" charset="0"/>
                <a:ea typeface="ＭＳ Ｐゴシック" pitchFamily="34" charset="-128"/>
              </a:rPr>
              <a:t>The World of Data Around </a:t>
            </a:r>
            <a:r>
              <a:rPr lang="en-US" sz="3600" dirty="0" smtClean="0">
                <a:solidFill>
                  <a:srgbClr val="2DA2BF">
                    <a:lumMod val="75000"/>
                  </a:srgbClr>
                </a:solidFill>
                <a:effectLst/>
                <a:latin typeface="Calibri" pitchFamily="34" charset="0"/>
                <a:ea typeface="ＭＳ Ｐゴシック" pitchFamily="34" charset="-128"/>
              </a:rPr>
              <a:t>Us</a:t>
            </a:r>
            <a:endParaRPr lang="en-US" dirty="0" smtClean="0">
              <a:solidFill>
                <a:schemeClr val="bg1"/>
              </a:solidFill>
              <a:latin typeface="Arial" charset="0"/>
              <a:ea typeface="+mj-ea"/>
              <a:cs typeface="+mj-cs"/>
            </a:endParaRPr>
          </a:p>
        </p:txBody>
      </p:sp>
      <p:grpSp>
        <p:nvGrpSpPr>
          <p:cNvPr id="2" name="Group 8"/>
          <p:cNvGrpSpPr>
            <a:grpSpLocks/>
          </p:cNvGrpSpPr>
          <p:nvPr/>
        </p:nvGrpSpPr>
        <p:grpSpPr bwMode="auto">
          <a:xfrm>
            <a:off x="6638925" y="1277938"/>
            <a:ext cx="1338263" cy="1709737"/>
            <a:chOff x="4588" y="1157"/>
            <a:chExt cx="843" cy="1077"/>
          </a:xfrm>
        </p:grpSpPr>
        <p:sp>
          <p:nvSpPr>
            <p:cNvPr id="254990" name="AutoShape 6"/>
            <p:cNvSpPr>
              <a:spLocks/>
            </p:cNvSpPr>
            <p:nvPr/>
          </p:nvSpPr>
          <p:spPr bwMode="auto">
            <a:xfrm>
              <a:off x="4588" y="1157"/>
              <a:ext cx="74" cy="1077"/>
            </a:xfrm>
            <a:prstGeom prst="rightBrace">
              <a:avLst>
                <a:gd name="adj1" fmla="val 121284"/>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254991" name="Text Box 7"/>
            <p:cNvSpPr txBox="1">
              <a:spLocks noChangeArrowheads="1"/>
            </p:cNvSpPr>
            <p:nvPr/>
          </p:nvSpPr>
          <p:spPr bwMode="auto">
            <a:xfrm>
              <a:off x="4696" y="1307"/>
              <a:ext cx="735"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r>
                <a:rPr lang="en-US" sz="1400">
                  <a:solidFill>
                    <a:schemeClr val="bg1"/>
                  </a:solidFill>
                </a:rPr>
                <a:t>Transient information or unfilled demand for storage</a:t>
              </a:r>
            </a:p>
          </p:txBody>
        </p:sp>
      </p:grpSp>
      <p:sp>
        <p:nvSpPr>
          <p:cNvPr id="254981" name="Text Box 9"/>
          <p:cNvSpPr txBox="1">
            <a:spLocks noChangeArrowheads="1"/>
          </p:cNvSpPr>
          <p:nvPr/>
        </p:nvSpPr>
        <p:spPr bwMode="auto">
          <a:xfrm>
            <a:off x="2524125" y="2733675"/>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r>
              <a:rPr lang="en-US" sz="1800">
                <a:solidFill>
                  <a:schemeClr val="accent2"/>
                </a:solidFill>
              </a:rPr>
              <a:t>Information</a:t>
            </a:r>
          </a:p>
        </p:txBody>
      </p:sp>
      <p:sp>
        <p:nvSpPr>
          <p:cNvPr id="254982" name="Line 10"/>
          <p:cNvSpPr>
            <a:spLocks noChangeShapeType="1"/>
          </p:cNvSpPr>
          <p:nvPr/>
        </p:nvSpPr>
        <p:spPr bwMode="auto">
          <a:xfrm flipV="1">
            <a:off x="4048125" y="1946275"/>
            <a:ext cx="1371600" cy="80010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54983" name="Line 11"/>
          <p:cNvSpPr>
            <a:spLocks noChangeShapeType="1"/>
          </p:cNvSpPr>
          <p:nvPr/>
        </p:nvSpPr>
        <p:spPr bwMode="auto">
          <a:xfrm>
            <a:off x="3559175" y="3165475"/>
            <a:ext cx="247650" cy="68580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54984" name="Text Box 12"/>
          <p:cNvSpPr txBox="1">
            <a:spLocks noChangeArrowheads="1"/>
          </p:cNvSpPr>
          <p:nvPr/>
        </p:nvSpPr>
        <p:spPr bwMode="auto">
          <a:xfrm>
            <a:off x="4429125" y="4562475"/>
            <a:ext cx="257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r>
              <a:rPr lang="en-US" sz="1800">
                <a:solidFill>
                  <a:srgbClr val="FF3300"/>
                </a:solidFill>
              </a:rPr>
              <a:t>Available Storage</a:t>
            </a:r>
          </a:p>
        </p:txBody>
      </p:sp>
      <p:sp>
        <p:nvSpPr>
          <p:cNvPr id="254985" name="Line 14"/>
          <p:cNvSpPr>
            <a:spLocks noChangeShapeType="1"/>
          </p:cNvSpPr>
          <p:nvPr/>
        </p:nvSpPr>
        <p:spPr bwMode="auto">
          <a:xfrm flipV="1">
            <a:off x="5648325" y="3181350"/>
            <a:ext cx="430213" cy="1304925"/>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54986" name="Line 15"/>
          <p:cNvSpPr>
            <a:spLocks noChangeShapeType="1"/>
          </p:cNvSpPr>
          <p:nvPr/>
        </p:nvSpPr>
        <p:spPr bwMode="auto">
          <a:xfrm flipH="1" flipV="1">
            <a:off x="4079875" y="4351338"/>
            <a:ext cx="368300" cy="449262"/>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54987" name="Text Box 16"/>
          <p:cNvSpPr txBox="1">
            <a:spLocks noChangeArrowheads="1"/>
          </p:cNvSpPr>
          <p:nvPr/>
        </p:nvSpPr>
        <p:spPr bwMode="auto">
          <a:xfrm rot="-5400000">
            <a:off x="-1097756" y="3283744"/>
            <a:ext cx="325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r>
              <a:rPr lang="en-US" sz="1800">
                <a:solidFill>
                  <a:srgbClr val="FFFFFF"/>
                </a:solidFill>
              </a:rPr>
              <a:t>Petabytes Worldwide</a:t>
            </a:r>
          </a:p>
        </p:txBody>
      </p:sp>
      <p:cxnSp>
        <p:nvCxnSpPr>
          <p:cNvPr id="254988" name="Straight Arrow Connector 16"/>
          <p:cNvCxnSpPr>
            <a:cxnSpLocks noChangeShapeType="1"/>
          </p:cNvCxnSpPr>
          <p:nvPr/>
        </p:nvCxnSpPr>
        <p:spPr bwMode="auto">
          <a:xfrm>
            <a:off x="-430213" y="2273300"/>
            <a:ext cx="914401"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graphicFrame>
        <p:nvGraphicFramePr>
          <p:cNvPr id="254989" name="Chart 16"/>
          <p:cNvGraphicFramePr>
            <a:graphicFrameLocks/>
          </p:cNvGraphicFramePr>
          <p:nvPr>
            <p:extLst>
              <p:ext uri="{D42A27DB-BD31-4B8C-83A1-F6EECF244321}">
                <p14:modId xmlns:p14="http://schemas.microsoft.com/office/powerpoint/2010/main" val="2195191223"/>
              </p:ext>
            </p:extLst>
          </p:nvPr>
        </p:nvGraphicFramePr>
        <p:xfrm>
          <a:off x="5808663" y="2850016"/>
          <a:ext cx="3952875" cy="2824163"/>
        </p:xfrm>
        <a:graphic>
          <a:graphicData uri="http://schemas.openxmlformats.org/presentationml/2006/ole">
            <mc:AlternateContent xmlns:mc="http://schemas.openxmlformats.org/markup-compatibility/2006">
              <mc:Choice xmlns:v="urn:schemas-microsoft-com:vml" Requires="v">
                <p:oleObj spid="_x0000_s9387" r:id="rId6" imgW="3949881" imgH="2828310" progId="Excel.Chart.8">
                  <p:embed/>
                </p:oleObj>
              </mc:Choice>
              <mc:Fallback>
                <p:oleObj r:id="rId6" imgW="3949881" imgH="282831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663" y="2850016"/>
                        <a:ext cx="395287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105400" y="1253787"/>
            <a:ext cx="3762375" cy="4737551"/>
          </a:xfrm>
        </p:spPr>
        <p:txBody>
          <a:bodyPr>
            <a:noAutofit/>
          </a:bodyPr>
          <a:lstStyle/>
          <a:p>
            <a:pPr>
              <a:spcBef>
                <a:spcPts val="0"/>
              </a:spcBef>
              <a:buClr>
                <a:schemeClr val="accent1">
                  <a:lumMod val="75000"/>
                </a:schemeClr>
              </a:buClr>
              <a:buSzPct val="100000"/>
            </a:pPr>
            <a:r>
              <a:rPr lang="en-US" sz="1800" dirty="0" smtClean="0">
                <a:ea typeface="ＭＳ Ｐゴシック" pitchFamily="34" charset="-128"/>
              </a:rPr>
              <a:t>Natural </a:t>
            </a:r>
            <a:r>
              <a:rPr lang="en-US" sz="1800" dirty="0">
                <a:ea typeface="ＭＳ Ｐゴシック" pitchFamily="34" charset="-128"/>
              </a:rPr>
              <a:t>disaster </a:t>
            </a:r>
          </a:p>
          <a:p>
            <a:pPr>
              <a:spcBef>
                <a:spcPts val="0"/>
              </a:spcBef>
              <a:buClr>
                <a:schemeClr val="accent1">
                  <a:lumMod val="75000"/>
                </a:schemeClr>
              </a:buClr>
              <a:buSzPct val="100000"/>
            </a:pPr>
            <a:r>
              <a:rPr lang="en-US" sz="1800" dirty="0">
                <a:ea typeface="ＭＳ Ｐゴシック" pitchFamily="34" charset="-128"/>
              </a:rPr>
              <a:t>Facilities infrastructure failure </a:t>
            </a:r>
          </a:p>
          <a:p>
            <a:pPr>
              <a:spcBef>
                <a:spcPts val="0"/>
              </a:spcBef>
              <a:buClr>
                <a:schemeClr val="accent1">
                  <a:lumMod val="75000"/>
                </a:schemeClr>
              </a:buClr>
              <a:buSzPct val="100000"/>
            </a:pPr>
            <a:r>
              <a:rPr lang="en-US" sz="1800" dirty="0">
                <a:ea typeface="ＭＳ Ｐゴシック" pitchFamily="34" charset="-128"/>
              </a:rPr>
              <a:t>Storage failure </a:t>
            </a:r>
          </a:p>
          <a:p>
            <a:pPr>
              <a:spcBef>
                <a:spcPts val="0"/>
              </a:spcBef>
              <a:buClr>
                <a:schemeClr val="accent1">
                  <a:lumMod val="75000"/>
                </a:schemeClr>
              </a:buClr>
              <a:buSzPct val="100000"/>
            </a:pPr>
            <a:r>
              <a:rPr lang="en-US" sz="1800" dirty="0">
                <a:ea typeface="ＭＳ Ｐゴシック" pitchFamily="34" charset="-128"/>
              </a:rPr>
              <a:t>Server hardware/software failure</a:t>
            </a:r>
          </a:p>
          <a:p>
            <a:pPr>
              <a:spcBef>
                <a:spcPts val="0"/>
              </a:spcBef>
              <a:buClr>
                <a:schemeClr val="accent1">
                  <a:lumMod val="75000"/>
                </a:schemeClr>
              </a:buClr>
              <a:buSzPct val="100000"/>
            </a:pPr>
            <a:r>
              <a:rPr lang="en-US" sz="1800" dirty="0">
                <a:ea typeface="ＭＳ Ｐゴシック" pitchFamily="34" charset="-128"/>
              </a:rPr>
              <a:t>Application software failure</a:t>
            </a:r>
          </a:p>
          <a:p>
            <a:pPr>
              <a:spcBef>
                <a:spcPts val="0"/>
              </a:spcBef>
              <a:buClr>
                <a:schemeClr val="accent1">
                  <a:lumMod val="75000"/>
                </a:schemeClr>
              </a:buClr>
              <a:buSzPct val="100000"/>
            </a:pPr>
            <a:r>
              <a:rPr lang="en-US" sz="1800" dirty="0">
                <a:ea typeface="ＭＳ Ｐゴシック" pitchFamily="34" charset="-128"/>
              </a:rPr>
              <a:t>External dependencies (e.g. PKI failure)</a:t>
            </a:r>
          </a:p>
          <a:p>
            <a:pPr>
              <a:spcBef>
                <a:spcPts val="0"/>
              </a:spcBef>
              <a:buClr>
                <a:schemeClr val="accent1">
                  <a:lumMod val="75000"/>
                </a:schemeClr>
              </a:buClr>
              <a:buSzPct val="100000"/>
            </a:pPr>
            <a:r>
              <a:rPr lang="en-US" sz="1800" dirty="0">
                <a:ea typeface="ＭＳ Ｐゴシック" pitchFamily="34" charset="-128"/>
              </a:rPr>
              <a:t>Format obsolescence</a:t>
            </a:r>
          </a:p>
          <a:p>
            <a:pPr>
              <a:spcBef>
                <a:spcPts val="0"/>
              </a:spcBef>
              <a:buClr>
                <a:schemeClr val="accent1">
                  <a:lumMod val="75000"/>
                </a:schemeClr>
              </a:buClr>
              <a:buSzPct val="100000"/>
            </a:pPr>
            <a:r>
              <a:rPr lang="en-US" sz="1800" dirty="0">
                <a:ea typeface="ＭＳ Ｐゴシック" pitchFamily="34" charset="-128"/>
              </a:rPr>
              <a:t>Legal encumbrance </a:t>
            </a:r>
          </a:p>
          <a:p>
            <a:pPr>
              <a:spcBef>
                <a:spcPts val="0"/>
              </a:spcBef>
              <a:buClr>
                <a:schemeClr val="accent1">
                  <a:lumMod val="75000"/>
                </a:schemeClr>
              </a:buClr>
              <a:buSzPct val="100000"/>
            </a:pPr>
            <a:r>
              <a:rPr lang="en-US" sz="1800" dirty="0">
                <a:ea typeface="ＭＳ Ｐゴシック" pitchFamily="34" charset="-128"/>
              </a:rPr>
              <a:t>Human error</a:t>
            </a:r>
          </a:p>
          <a:p>
            <a:pPr>
              <a:spcBef>
                <a:spcPts val="0"/>
              </a:spcBef>
              <a:buClr>
                <a:schemeClr val="accent1">
                  <a:lumMod val="75000"/>
                </a:schemeClr>
              </a:buClr>
              <a:buSzPct val="100000"/>
            </a:pPr>
            <a:r>
              <a:rPr lang="en-US" sz="1800" dirty="0">
                <a:ea typeface="ＭＳ Ｐゴシック" pitchFamily="34" charset="-128"/>
              </a:rPr>
              <a:t>Malicious attack by human or automated agents</a:t>
            </a:r>
          </a:p>
          <a:p>
            <a:pPr>
              <a:spcBef>
                <a:spcPts val="0"/>
              </a:spcBef>
              <a:buClr>
                <a:schemeClr val="accent1">
                  <a:lumMod val="75000"/>
                </a:schemeClr>
              </a:buClr>
              <a:buSzPct val="100000"/>
            </a:pPr>
            <a:r>
              <a:rPr lang="en-US" sz="1800" dirty="0">
                <a:ea typeface="ＭＳ Ｐゴシック" pitchFamily="34" charset="-128"/>
              </a:rPr>
              <a:t>Loss of staffing competencies</a:t>
            </a:r>
          </a:p>
          <a:p>
            <a:pPr>
              <a:spcBef>
                <a:spcPts val="0"/>
              </a:spcBef>
              <a:buClr>
                <a:schemeClr val="accent1">
                  <a:lumMod val="75000"/>
                </a:schemeClr>
              </a:buClr>
              <a:buSzPct val="100000"/>
            </a:pPr>
            <a:r>
              <a:rPr lang="en-US" sz="1800" dirty="0">
                <a:ea typeface="ＭＳ Ｐゴシック" pitchFamily="34" charset="-128"/>
              </a:rPr>
              <a:t>Loss of institutional commitment </a:t>
            </a:r>
          </a:p>
          <a:p>
            <a:pPr>
              <a:spcBef>
                <a:spcPts val="0"/>
              </a:spcBef>
              <a:buClr>
                <a:schemeClr val="accent1">
                  <a:lumMod val="75000"/>
                </a:schemeClr>
              </a:buClr>
              <a:buSzPct val="100000"/>
            </a:pPr>
            <a:r>
              <a:rPr lang="en-US" sz="1800" dirty="0">
                <a:ea typeface="ＭＳ Ｐゴシック" pitchFamily="34" charset="-128"/>
              </a:rPr>
              <a:t>Loss of financial stability </a:t>
            </a:r>
          </a:p>
          <a:p>
            <a:pPr>
              <a:spcBef>
                <a:spcPts val="0"/>
              </a:spcBef>
              <a:buClr>
                <a:schemeClr val="accent1">
                  <a:lumMod val="75000"/>
                </a:schemeClr>
              </a:buClr>
              <a:buSzPct val="100000"/>
            </a:pPr>
            <a:r>
              <a:rPr lang="en-US" sz="1800" dirty="0">
                <a:ea typeface="ＭＳ Ｐゴシック" pitchFamily="34" charset="-128"/>
              </a:rPr>
              <a:t>Changes in user expectations and requirements</a:t>
            </a:r>
          </a:p>
          <a:p>
            <a:pPr>
              <a:spcBef>
                <a:spcPts val="0"/>
              </a:spcBef>
              <a:buClr>
                <a:srgbClr val="177F8A"/>
              </a:buClr>
              <a:buSzPct val="100000"/>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World of Data Around Us: Data Loss</a:t>
            </a:r>
          </a:p>
        </p:txBody>
      </p:sp>
      <p:pic>
        <p:nvPicPr>
          <p:cNvPr id="6" name="Picture 2" descr="http://farm3.staticflickr.com/2552/3718131356_7d348687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003" y="1362075"/>
            <a:ext cx="2929485" cy="19510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2893753" y="1964633"/>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Sharyn</a:t>
            </a:r>
            <a:r>
              <a:rPr lang="en-US" sz="900" dirty="0" smtClean="0">
                <a:solidFill>
                  <a:schemeClr val="bg1">
                    <a:lumMod val="75000"/>
                  </a:schemeClr>
                </a:solidFill>
              </a:rPr>
              <a:t> Morrow on Flickr</a:t>
            </a:r>
            <a:endParaRPr lang="en-US" sz="900" dirty="0">
              <a:solidFill>
                <a:schemeClr val="bg1">
                  <a:lumMod val="75000"/>
                </a:schemeClr>
              </a:solidFill>
            </a:endParaRPr>
          </a:p>
        </p:txBody>
      </p:sp>
      <p:pic>
        <p:nvPicPr>
          <p:cNvPr id="10242" name="Picture 2" descr="http://farm4.staticflickr.com/3038/3091261141_7c76d2d9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17" y="3552826"/>
            <a:ext cx="3999610" cy="26557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3466096" y="4843385"/>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momboleum</a:t>
            </a:r>
            <a:r>
              <a:rPr lang="en-US" sz="900" dirty="0" smtClean="0">
                <a:solidFill>
                  <a:schemeClr val="bg1">
                    <a:lumMod val="75000"/>
                  </a:schemeClr>
                </a:solidFill>
              </a:rPr>
              <a:t>  on Flickr</a:t>
            </a:r>
            <a:endParaRPr lang="en-US" sz="900" dirty="0">
              <a:solidFill>
                <a:schemeClr val="bg1">
                  <a:lumMod val="75000"/>
                </a:schemeClr>
              </a:solidFill>
            </a:endParaRPr>
          </a:p>
        </p:txBody>
      </p:sp>
    </p:spTree>
    <p:extLst>
      <p:ext uri="{BB962C8B-B14F-4D97-AF65-F5344CB8AC3E}">
        <p14:creationId xmlns:p14="http://schemas.microsoft.com/office/powerpoint/2010/main" val="2011264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152966"/>
            <a:ext cx="9144000" cy="2152334"/>
          </a:xfrm>
        </p:spPr>
        <p:txBody>
          <a:bodyPr>
            <a:normAutofit/>
          </a:bodyPr>
          <a:lstStyle/>
          <a:p>
            <a:r>
              <a:rPr lang="en-US" dirty="0" smtClean="0">
                <a:ea typeface="ＭＳ Ｐゴシック" pitchFamily="34" charset="-128"/>
              </a:rPr>
              <a:t>Poor Data Management</a:t>
            </a:r>
            <a:br>
              <a:rPr lang="en-US" dirty="0" smtClean="0">
                <a:ea typeface="ＭＳ Ｐゴシック" pitchFamily="34" charset="-128"/>
              </a:rPr>
            </a:br>
            <a:r>
              <a:rPr lang="en-US" dirty="0" smtClean="0">
                <a:ea typeface="ＭＳ Ｐゴシック" pitchFamily="34" charset="-128"/>
              </a:rPr>
              <a:t>Real World Examples</a:t>
            </a:r>
            <a:endParaRPr lang="en-US" dirty="0" smtClean="0">
              <a:ea typeface="ＭＳ Ｐゴシック" pitchFamily="34" charset="-128"/>
            </a:endParaRPr>
          </a:p>
        </p:txBody>
      </p:sp>
    </p:spTree>
    <p:extLst>
      <p:ext uri="{BB962C8B-B14F-4D97-AF65-F5344CB8AC3E}">
        <p14:creationId xmlns:p14="http://schemas.microsoft.com/office/powerpoint/2010/main" val="264332410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12955</TotalTime>
  <Words>2511</Words>
  <Application>Microsoft Office PowerPoint</Application>
  <PresentationFormat>On-screen Show (4:3)</PresentationFormat>
  <Paragraphs>260</Paragraphs>
  <Slides>30</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Concourse</vt:lpstr>
      <vt:lpstr>Chart</vt:lpstr>
      <vt:lpstr>Microsoft Excel Chart</vt:lpstr>
      <vt:lpstr>Tutorials on Data Management</vt:lpstr>
      <vt:lpstr>Lesson Topics</vt:lpstr>
      <vt:lpstr>Learning Objectives</vt:lpstr>
      <vt:lpstr>Data Realities…</vt:lpstr>
      <vt:lpstr>PowerPoint Presentation</vt:lpstr>
      <vt:lpstr>Data Deluge</vt:lpstr>
      <vt:lpstr>The World of Data Around Us</vt:lpstr>
      <vt:lpstr>The World of Data Around Us: Data Loss</vt:lpstr>
      <vt:lpstr>Poor Data Management Real World Examples</vt:lpstr>
      <vt:lpstr>Poor Data Management Affects Everyone </vt:lpstr>
      <vt:lpstr>PowerPoint Presentation</vt:lpstr>
      <vt:lpstr>Poor Data Management Federal Agency Example</vt:lpstr>
      <vt:lpstr>Value of Data Management: Importance for researchers and science</vt:lpstr>
      <vt:lpstr>Importance of Data Management</vt:lpstr>
      <vt:lpstr>Importance of Data Management</vt:lpstr>
      <vt:lpstr>Why Manage Data:  Researcher Perspective</vt:lpstr>
      <vt:lpstr>Why Data Management:  Researcher Perspective</vt:lpstr>
      <vt:lpstr>Why Data Management:  Foundation to Advance Science </vt:lpstr>
      <vt:lpstr>PowerPoint Presentation</vt:lpstr>
      <vt:lpstr>PowerPoint Presentation</vt:lpstr>
      <vt:lpstr>PowerPoint Presentation</vt:lpstr>
      <vt:lpstr>Well managed, publically accessible data is important: why?</vt:lpstr>
      <vt:lpstr>Well-Managed Data Can Result in  Re-use, Integration, and New Science</vt:lpstr>
      <vt:lpstr>“Planet hidden in Hubble archives” Science News  (Feb. 27, 2009) </vt:lpstr>
      <vt:lpstr>What is the Data Life Cycle?</vt:lpstr>
      <vt:lpstr>For Each Stage of the Data Lifecycle…</vt:lpstr>
      <vt:lpstr>Summary</vt:lpstr>
      <vt:lpstr>Summary, con’t</vt:lpstr>
      <vt:lpstr>Resources</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Shannon Rauch</cp:lastModifiedBy>
  <cp:revision>337</cp:revision>
  <cp:lastPrinted>2011-04-05T19:41:19Z</cp:lastPrinted>
  <dcterms:created xsi:type="dcterms:W3CDTF">2010-11-10T00:46:12Z</dcterms:created>
  <dcterms:modified xsi:type="dcterms:W3CDTF">2016-09-06T19:27:46Z</dcterms:modified>
</cp:coreProperties>
</file>